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96400" cy="70104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5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76C"/>
    <a:srgbClr val="5B6995"/>
    <a:srgbClr val="5E9EFF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-378" y="-9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F91FFD1-5061-44D6-B73D-929A02322296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D193EE0-CDAD-4E01-8BAC-5016313EB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9FD5FF5-6CC6-4B7E-A181-BEACEBB0753F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C84E1F9-8225-4B74-B759-B64EA8FF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F618B-763E-4B99-BC82-1B1CFF93EEC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916A-827F-4F74-84EF-2CA0F81B7A65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66FF-83FF-4D74-832E-9A275AB5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7065-6A5A-42D6-8FD9-22714255F345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D458-F38A-4E67-8D55-B8325979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DD0-DD12-45F5-B734-AB58C3244BF3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D92EE-920D-4A9C-A851-A3C784F0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639D-057A-46D5-803A-A7CF2E7C307F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D954-E87B-4C0D-B095-90EC1D32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EF99-0532-456A-BD8D-9B69CFC74D39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FB84-65C3-482D-A83B-6FF86E5E2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3FFB-5A95-4896-810F-47E3C43C207E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D39B-0A3E-4C59-8E26-02FDA427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09A1-D737-4135-8F2C-995529F40775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A4F1-2B98-4C14-824F-B111C41A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962A-89DF-44F9-89C7-AA6B999BE7C8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69F1-AF03-4AB8-BCCD-B7E347229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D3B3-684C-432A-951E-A0D1A6BD0163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0176-0ECE-42E5-8388-2D4A30EFC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3B21-3DB8-4ADD-904B-CE1BEA682735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54BB-46D1-4F23-B35C-2AA5CC9D1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0B1B-D354-48C0-A840-2ADAC84B7910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881F-88F0-4116-8B47-36BB112C4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DD428-0993-45A6-BF18-4B4C80E6CCAC}" type="datetimeFigureOut">
              <a:rPr lang="en-US"/>
              <a:pPr>
                <a:defRPr/>
              </a:pPr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1FC3AE-E3BC-4CEC-B6E9-1939A8EDF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oleObject" Target="../embeddings/oleObject4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21.jpeg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2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7.png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5"/>
          <p:cNvSpPr>
            <a:spLocks noChangeArrowheads="1"/>
          </p:cNvSpPr>
          <p:nvPr/>
        </p:nvSpPr>
        <p:spPr bwMode="auto">
          <a:xfrm>
            <a:off x="21945600" y="5486401"/>
            <a:ext cx="21488400" cy="9715499"/>
          </a:xfrm>
          <a:prstGeom prst="rect">
            <a:avLst/>
          </a:prstGeom>
          <a:gradFill flip="none" rotWithShape="1">
            <a:gsLst>
              <a:gs pos="0">
                <a:srgbClr val="5B6995"/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6"/>
          <p:cNvSpPr>
            <a:spLocks noChangeArrowheads="1"/>
          </p:cNvSpPr>
          <p:nvPr/>
        </p:nvSpPr>
        <p:spPr bwMode="auto">
          <a:xfrm>
            <a:off x="21945600" y="15453360"/>
            <a:ext cx="21488400" cy="12973722"/>
          </a:xfrm>
          <a:prstGeom prst="rect">
            <a:avLst/>
          </a:prstGeom>
          <a:gradFill>
            <a:gsLst>
              <a:gs pos="0">
                <a:srgbClr val="5B6995"/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rect">
              <a:fillToRect r="100000" b="10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5400" b="1" u="sng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For F(G), several computer images were compared in intensity for specific gain values. After plotting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pixel count and gain, the exponential curve shown above was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observed.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The following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parameters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ere determined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:	              with an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error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of: 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For a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of 603, this gives F(G) =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558.64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a propagated error, </a:t>
            </a:r>
            <a:r>
              <a:rPr lang="el-GR" sz="38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F(G)=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169.73. Solving 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800" i="1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when laser power is 77.4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nW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(±2nW), shutter speed is set at 40,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sum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total pixel count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is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1361276,</a:t>
            </a:r>
            <a:r>
              <a:rPr lang="en-US" sz="4000" dirty="0" smtClean="0"/>
              <a:t>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and a measured camera lens attenuation of 8.13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%,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we obtain </a:t>
            </a:r>
            <a:r>
              <a:rPr lang="en-US" sz="3800" i="1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1.16          counts per </a:t>
            </a:r>
          </a:p>
          <a:p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nW.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he propagated error is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dependent on the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rror in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power and F(G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Δk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= 0.35          counts 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nW.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The fractional error,     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equals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0.30. 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Knowing this, one may determine the intensity of spontaneous emission in photons per second that 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the camera detects. Using the lifetime of the upper state,  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26.63 ns  , and the solid angle of the 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camera,           at a distance </a:t>
            </a:r>
            <a:r>
              <a:rPr lang="en-US" sz="3800" i="1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from the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MOT,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one may determine the number of excited </a:t>
            </a:r>
          </a:p>
          <a:p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Atoms that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the camera senses using                                   , </a:t>
            </a:r>
          </a:p>
          <a:p>
            <a:endParaRPr lang="en-US" sz="5400" dirty="0" smtClean="0"/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3800" i="1" dirty="0" smtClean="0">
                <a:latin typeface="Arial" pitchFamily="34" charset="0"/>
                <a:cs typeface="Arial" pitchFamily="34" charset="0"/>
              </a:rPr>
              <a:t>C’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is the pixel count from the transform images. </a:t>
            </a:r>
          </a:p>
        </p:txBody>
      </p:sp>
      <p:pic>
        <p:nvPicPr>
          <p:cNvPr id="2053" name="Picture 8" descr="kstate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28938"/>
            <a:ext cx="6553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 txBox="1">
            <a:spLocks noChangeArrowheads="1"/>
          </p:cNvSpPr>
          <p:nvPr/>
        </p:nvSpPr>
        <p:spPr bwMode="auto">
          <a:xfrm>
            <a:off x="0" y="0"/>
            <a:ext cx="438912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8912" tIns="219456" rIns="438912" bIns="219456" anchor="ctr"/>
          <a:lstStyle/>
          <a:p>
            <a:pPr algn="ctr">
              <a:defRPr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Measuring the Density of Laser-Cooled Atoms</a:t>
            </a:r>
            <a:endParaRPr lang="en-US" sz="9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4288" y="3429000"/>
            <a:ext cx="438769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97400">
              <a:spcBef>
                <a:spcPct val="20000"/>
              </a:spcBef>
            </a:pPr>
            <a:r>
              <a:rPr lang="en-US" sz="6100" b="1" dirty="0">
                <a:latin typeface="Arial" pitchFamily="34" charset="0"/>
                <a:cs typeface="Arial" pitchFamily="34" charset="0"/>
              </a:rPr>
              <a:t>Cameron Cook, Larry Weaver, Brett </a:t>
            </a:r>
            <a:r>
              <a:rPr lang="en-US" sz="6100" b="1" dirty="0" err="1">
                <a:latin typeface="Arial" pitchFamily="34" charset="0"/>
                <a:cs typeface="Arial" pitchFamily="34" charset="0"/>
              </a:rPr>
              <a:t>DePaola</a:t>
            </a:r>
            <a:endParaRPr lang="en-US" sz="6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039100" y="4572000"/>
            <a:ext cx="2781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97400">
              <a:spcBef>
                <a:spcPct val="20000"/>
              </a:spcBef>
            </a:pPr>
            <a:r>
              <a:rPr lang="en-US" sz="3800" i="1" dirty="0">
                <a:latin typeface="Arial Black" pitchFamily="34" charset="0"/>
              </a:rPr>
              <a:t>116 Cardwell Hall, Department of Physics, Kansas State University, Manhattan, KS, 66506-2604, USA</a:t>
            </a:r>
          </a:p>
        </p:txBody>
      </p:sp>
      <p:grpSp>
        <p:nvGrpSpPr>
          <p:cNvPr id="2057" name="Group 46"/>
          <p:cNvGrpSpPr>
            <a:grpSpLocks/>
          </p:cNvGrpSpPr>
          <p:nvPr/>
        </p:nvGrpSpPr>
        <p:grpSpPr bwMode="auto">
          <a:xfrm>
            <a:off x="32620323" y="30475518"/>
            <a:ext cx="10383838" cy="1303338"/>
            <a:chOff x="11176" y="19866"/>
            <a:chExt cx="6541" cy="821"/>
          </a:xfrm>
        </p:grpSpPr>
        <p:pic>
          <p:nvPicPr>
            <p:cNvPr id="2072" name="Picture 5" descr="AFOSR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6" y="19866"/>
              <a:ext cx="872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NSF"/>
            <p:cNvPicPr>
              <a:picLocks noChangeAspect="1" noChangeArrowheads="1"/>
            </p:cNvPicPr>
            <p:nvPr/>
          </p:nvPicPr>
          <p:blipFill>
            <a:blip r:embed="rId6" cstate="print">
              <a:lum bright="-24000" contrast="40000"/>
            </a:blip>
            <a:srcRect l="2783" t="6000" r="80696" b="8400"/>
            <a:stretch>
              <a:fillRect/>
            </a:stretch>
          </p:blipFill>
          <p:spPr bwMode="auto">
            <a:xfrm>
              <a:off x="16904" y="19872"/>
              <a:ext cx="813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Text Box 49"/>
            <p:cNvSpPr txBox="1">
              <a:spLocks noChangeArrowheads="1"/>
            </p:cNvSpPr>
            <p:nvPr/>
          </p:nvSpPr>
          <p:spPr bwMode="auto">
            <a:xfrm>
              <a:off x="12096" y="19898"/>
              <a:ext cx="4752" cy="77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97400"/>
              <a:r>
                <a:rPr lang="en-US" sz="3600" b="1" dirty="0"/>
                <a:t>Funding: AFOSR FA9950-08-1-0020</a:t>
              </a:r>
            </a:p>
            <a:p>
              <a:pPr algn="ctr" defTabSz="4597400"/>
              <a:r>
                <a:rPr lang="en-US" sz="3600" b="1" dirty="0"/>
                <a:t>   NSF ECS-0449295</a:t>
              </a:r>
            </a:p>
          </p:txBody>
        </p:sp>
      </p:grpSp>
      <p:sp>
        <p:nvSpPr>
          <p:cNvPr id="2058" name="Text Box 24"/>
          <p:cNvSpPr txBox="1">
            <a:spLocks noChangeArrowheads="1"/>
          </p:cNvSpPr>
          <p:nvPr/>
        </p:nvSpPr>
        <p:spPr bwMode="auto">
          <a:xfrm>
            <a:off x="32585025" y="28745890"/>
            <a:ext cx="11306175" cy="646331"/>
          </a:xfrm>
          <a:prstGeom prst="rect">
            <a:avLst/>
          </a:prstGeom>
          <a:gradFill>
            <a:gsLst>
              <a:gs pos="0">
                <a:srgbClr val="5B6995"/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3600" dirty="0" smtClean="0"/>
              <a:t>[</a:t>
            </a:r>
            <a:r>
              <a:rPr lang="en-US" sz="3600" dirty="0"/>
              <a:t>1]  </a:t>
            </a:r>
            <a:r>
              <a:rPr lang="en-US" sz="3600" dirty="0" smtClean="0"/>
              <a:t>H. J. Metcalf </a:t>
            </a:r>
            <a:r>
              <a:rPr lang="en-US" sz="3600" i="1" dirty="0"/>
              <a:t>et al</a:t>
            </a:r>
            <a:r>
              <a:rPr lang="en-US" sz="3600" dirty="0"/>
              <a:t>, </a:t>
            </a:r>
            <a:r>
              <a:rPr lang="en-US" sz="3600" dirty="0" smtClean="0"/>
              <a:t>Laser Cooling and Trapping (1999)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28393274" y="5486400"/>
            <a:ext cx="851961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65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Camera</a:t>
            </a:r>
            <a:r>
              <a:rPr lang="en-US" sz="65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5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Calibration</a:t>
            </a:r>
          </a:p>
        </p:txBody>
      </p:sp>
      <p:sp>
        <p:nvSpPr>
          <p:cNvPr id="2060" name="Text Box 34"/>
          <p:cNvSpPr txBox="1">
            <a:spLocks noChangeArrowheads="1"/>
          </p:cNvSpPr>
          <p:nvPr/>
        </p:nvSpPr>
        <p:spPr bwMode="auto">
          <a:xfrm>
            <a:off x="22037040" y="6675120"/>
            <a:ext cx="21465005" cy="226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685800" defTabSz="914400"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Spatial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At a distance of 7 cm from the viewing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port,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camera measures about 85 pixels per mm.</a:t>
            </a:r>
          </a:p>
          <a:p>
            <a:pPr marL="685800" indent="-685800" defTabSz="914400">
              <a:spcBef>
                <a:spcPct val="500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Intensity: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By relating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power of a calibration laser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observed pixel value,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relationship follows:</a:t>
            </a:r>
          </a:p>
          <a:p>
            <a:pPr marL="685800" indent="-685800" defTabSz="914400">
              <a:spcBef>
                <a:spcPct val="500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85800" indent="-685800" defTabSz="914400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where P is laser power as measured by a power meter, N is the attenuation of a neutral density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filter (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ND3.0),  S is the shutter speed fixed by the user, C is the sum total pixel count of the entire image,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is a constant defined below, and F(G) is the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gain function of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camera.</a:t>
            </a:r>
          </a:p>
          <a:p>
            <a:pPr marL="685800" indent="-685800" defTabSz="914400">
              <a:spcBef>
                <a:spcPct val="500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There was a linear relationship between the shutter speed on the camera and the pixel count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measured on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computer.</a:t>
            </a:r>
          </a:p>
          <a:p>
            <a:pPr marL="685800" indent="-685800" defTabSz="914400">
              <a:spcBef>
                <a:spcPct val="500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camera’s gain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function was measured to be exponential in the gain value set by the user.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This equation is:</a:t>
            </a:r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 smtClean="0"/>
          </a:p>
          <a:p>
            <a:pPr marL="685800" indent="-685800" defTabSz="914400">
              <a:spcBef>
                <a:spcPct val="50000"/>
              </a:spcBef>
            </a:pPr>
            <a:endParaRPr lang="en-US" b="1" dirty="0"/>
          </a:p>
        </p:txBody>
      </p:sp>
      <p:pic>
        <p:nvPicPr>
          <p:cNvPr id="2061" name="Picture 8" descr="kstate banner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419768" y="1598354"/>
            <a:ext cx="3237631" cy="318387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</p:spPr>
      </p:pic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21647337" y="28656616"/>
            <a:ext cx="10679392" cy="2308324"/>
          </a:xfrm>
          <a:prstGeom prst="rect">
            <a:avLst/>
          </a:prstGeom>
          <a:gradFill>
            <a:gsLst>
              <a:gs pos="0">
                <a:srgbClr val="5B6995"/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Acknowledgements</a:t>
            </a:r>
          </a:p>
          <a:p>
            <a:pPr algn="ctr" defTabSz="914400">
              <a:defRPr/>
            </a:pPr>
            <a:r>
              <a:rPr lang="en-US" sz="3600" b="1" dirty="0"/>
              <a:t>We would like to thank </a:t>
            </a:r>
            <a:r>
              <a:rPr lang="en-US" sz="3600" b="1" dirty="0" err="1" smtClean="0"/>
              <a:t>Bachana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Lomsadze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Hyounguk</a:t>
            </a:r>
            <a:r>
              <a:rPr lang="en-US" sz="3600" b="1" dirty="0" smtClean="0"/>
              <a:t> Jang, and Vince Needham for </a:t>
            </a:r>
            <a:r>
              <a:rPr lang="en-US" sz="3600" b="1" dirty="0" smtClean="0"/>
              <a:t>their technical </a:t>
            </a:r>
            <a:r>
              <a:rPr lang="en-US" sz="3600" b="1" dirty="0" smtClean="0"/>
              <a:t>support and expertise.</a:t>
            </a:r>
            <a:endParaRPr lang="en-US" sz="3600" b="1" dirty="0"/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457200" y="5486400"/>
            <a:ext cx="21221700" cy="4191000"/>
          </a:xfrm>
          <a:prstGeom prst="rect">
            <a:avLst/>
          </a:prstGeom>
          <a:gradFill flip="none" rotWithShape="1">
            <a:gsLst>
              <a:gs pos="0">
                <a:srgbClr val="5B6995"/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228600" tIns="109728" rIns="228600" bIns="109728"/>
          <a:lstStyle/>
          <a:p>
            <a:pPr defTabSz="4597400">
              <a:spcBef>
                <a:spcPct val="20000"/>
              </a:spcBef>
            </a:pPr>
            <a:r>
              <a:rPr lang="en-US" sz="4700" b="1" u="sng" dirty="0">
                <a:latin typeface="Arial" pitchFamily="34" charset="0"/>
                <a:cs typeface="Arial" pitchFamily="34" charset="0"/>
              </a:rPr>
              <a:t>Motivation</a:t>
            </a:r>
            <a:r>
              <a:rPr lang="en-US" sz="47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700" dirty="0">
                <a:latin typeface="Arial" pitchFamily="34" charset="0"/>
                <a:cs typeface="Arial" pitchFamily="34" charset="0"/>
              </a:rPr>
              <a:t>Coherent excitation in cold collision processes </a:t>
            </a:r>
            <a:r>
              <a:rPr lang="en-US" sz="4700" dirty="0" smtClean="0">
                <a:latin typeface="Arial" pitchFamily="34" charset="0"/>
                <a:cs typeface="Arial" pitchFamily="34" charset="0"/>
              </a:rPr>
              <a:t>depends </a:t>
            </a:r>
            <a:r>
              <a:rPr lang="en-US" sz="4700" dirty="0">
                <a:latin typeface="Arial" pitchFamily="34" charset="0"/>
                <a:cs typeface="Arial" pitchFamily="34" charset="0"/>
              </a:rPr>
              <a:t>delicately on the density of the atomic objective. The density of atoms cooled and trapped in a MOT (magneto optical trap) typically depends on position in the chamber. The goal is to find a method that will measure this density quickly, accurately, and in a fashion that is reproducible</a:t>
            </a:r>
            <a:r>
              <a:rPr lang="en-US" sz="47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00" y="9867900"/>
            <a:ext cx="21221700" cy="23050500"/>
          </a:xfrm>
          <a:prstGeom prst="rect">
            <a:avLst/>
          </a:prstGeom>
          <a:gradFill>
            <a:gsLst>
              <a:gs pos="0">
                <a:srgbClr val="5B6995"/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rect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u="sng" dirty="0" smtClean="0">
                <a:solidFill>
                  <a:schemeClr val="tx1"/>
                </a:solidFill>
              </a:rPr>
              <a:t>Comparison of Abel Transformations performed in BASEX and Iterative Method</a:t>
            </a:r>
          </a:p>
          <a:p>
            <a:pPr algn="ctr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		                 -Raw image obtained from CCD 		                 camera. Graph of </a:t>
            </a:r>
            <a:r>
              <a:rPr lang="en-US" dirty="0" smtClean="0">
                <a:solidFill>
                  <a:schemeClr val="tx1"/>
                </a:solidFill>
              </a:rPr>
              <a:t>trapped atom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		                     fluorescence, integrated along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		                      viewing axis.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          -</a:t>
            </a:r>
            <a:r>
              <a:rPr lang="en-US" dirty="0">
                <a:solidFill>
                  <a:schemeClr val="tx1"/>
                </a:solidFill>
              </a:rPr>
              <a:t>Two programs, </a:t>
            </a:r>
            <a:r>
              <a:rPr lang="en-US" dirty="0" smtClean="0">
                <a:solidFill>
                  <a:schemeClr val="tx1"/>
                </a:solidFill>
              </a:rPr>
              <a:t>BASEX 			         (left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r>
              <a:rPr lang="en-US" dirty="0" err="1">
                <a:solidFill>
                  <a:schemeClr val="tx1"/>
                </a:solidFill>
              </a:rPr>
              <a:t>Vrakking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		         </a:t>
            </a:r>
            <a:r>
              <a:rPr lang="en-US" dirty="0" smtClean="0">
                <a:solidFill>
                  <a:schemeClr val="tx1"/>
                </a:solidFill>
              </a:rPr>
              <a:t>iterative </a:t>
            </a:r>
            <a:r>
              <a:rPr lang="en-US" dirty="0">
                <a:solidFill>
                  <a:schemeClr val="tx1"/>
                </a:solidFill>
              </a:rPr>
              <a:t>method (right), </a:t>
            </a:r>
            <a:r>
              <a:rPr lang="en-US" dirty="0" smtClean="0">
                <a:solidFill>
                  <a:schemeClr val="tx1"/>
                </a:solidFill>
              </a:rPr>
              <a:t>			         that </a:t>
            </a: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chemeClr val="tx1"/>
                </a:solidFill>
              </a:rPr>
              <a:t>inverse Abel 			         transform to invert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			         image into a </a:t>
            </a:r>
            <a:r>
              <a:rPr lang="en-US" dirty="0">
                <a:solidFill>
                  <a:schemeClr val="tx1"/>
                </a:solidFill>
              </a:rPr>
              <a:t>3-D </a:t>
            </a:r>
            <a:r>
              <a:rPr lang="en-US" dirty="0" smtClean="0">
                <a:solidFill>
                  <a:schemeClr val="tx1"/>
                </a:solidFill>
              </a:rPr>
              <a:t>			         density distribution.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			          -</a:t>
            </a:r>
            <a:r>
              <a:rPr lang="en-US" dirty="0">
                <a:solidFill>
                  <a:schemeClr val="tx1"/>
                </a:solidFill>
              </a:rPr>
              <a:t>The transformed </a:t>
            </a:r>
            <a:r>
              <a:rPr lang="en-US" dirty="0" smtClean="0">
                <a:solidFill>
                  <a:schemeClr val="tx1"/>
                </a:solidFill>
              </a:rPr>
              <a:t>			         </a:t>
            </a:r>
            <a:r>
              <a:rPr lang="en-US" dirty="0" smtClean="0">
                <a:solidFill>
                  <a:schemeClr val="tx1"/>
                </a:solidFill>
              </a:rPr>
              <a:t>images are then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			         deconstructed, 		                                        allowing a comparison 			         with the raw image.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          </a:t>
            </a:r>
            <a:r>
              <a:rPr lang="en-US" dirty="0" smtClean="0">
                <a:solidFill>
                  <a:schemeClr val="tx1"/>
                </a:solidFill>
              </a:rPr>
              <a:t>-Through more code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			         the </a:t>
            </a:r>
            <a:r>
              <a:rPr lang="en-US" dirty="0" smtClean="0">
                <a:solidFill>
                  <a:schemeClr val="tx1"/>
                </a:solidFill>
              </a:rPr>
              <a:t>2-D </a:t>
            </a:r>
            <a:r>
              <a:rPr lang="en-US" dirty="0">
                <a:solidFill>
                  <a:schemeClr val="tx1"/>
                </a:solidFill>
              </a:rPr>
              <a:t>images </a:t>
            </a:r>
            <a:r>
              <a:rPr lang="en-US" dirty="0" smtClean="0">
                <a:solidFill>
                  <a:schemeClr val="tx1"/>
                </a:solidFill>
              </a:rPr>
              <a:t>			         are </a:t>
            </a:r>
            <a:r>
              <a:rPr lang="en-US" dirty="0" smtClean="0">
                <a:solidFill>
                  <a:schemeClr val="tx1"/>
                </a:solidFill>
              </a:rPr>
              <a:t>each compared</a:t>
            </a:r>
            <a:r>
              <a:rPr lang="en-US" dirty="0">
                <a:solidFill>
                  <a:schemeClr val="tx1"/>
                </a:solidFill>
              </a:rPr>
              <a:t>, pixel </a:t>
            </a:r>
            <a:r>
              <a:rPr lang="en-US" dirty="0" smtClean="0">
                <a:solidFill>
                  <a:schemeClr val="tx1"/>
                </a:solidFill>
              </a:rPr>
              <a:t>			         by pixel</a:t>
            </a:r>
            <a:r>
              <a:rPr lang="en-US" dirty="0">
                <a:solidFill>
                  <a:schemeClr val="tx1"/>
                </a:solidFill>
              </a:rPr>
              <a:t>, to the raw </a:t>
            </a:r>
            <a:r>
              <a:rPr lang="en-US" dirty="0" smtClean="0">
                <a:solidFill>
                  <a:schemeClr val="tx1"/>
                </a:solidFill>
              </a:rPr>
              <a:t>			         image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A fractional </a:t>
            </a:r>
            <a:r>
              <a:rPr lang="en-US" dirty="0">
                <a:solidFill>
                  <a:schemeClr val="tx1"/>
                </a:solidFill>
              </a:rPr>
              <a:t>error </a:t>
            </a:r>
            <a:r>
              <a:rPr lang="en-US" dirty="0" smtClean="0">
                <a:solidFill>
                  <a:schemeClr val="tx1"/>
                </a:solidFill>
              </a:rPr>
              <a:t>			         graph is then </a:t>
            </a:r>
            <a:r>
              <a:rPr lang="en-US" dirty="0" smtClean="0">
                <a:solidFill>
                  <a:schemeClr val="tx1"/>
                </a:solidFill>
              </a:rPr>
              <a:t>produced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65" name="Picture 36" descr="baseximageraw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4528" y="10698480"/>
            <a:ext cx="7314292" cy="5669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2066" name="Picture 37" descr="basexedimag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" y="15975013"/>
            <a:ext cx="74326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8" descr="basextransform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313" y="21351240"/>
            <a:ext cx="74326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9" descr="basexerror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13" y="26700480"/>
            <a:ext cx="74326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44" descr="vrakkinginvers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7224" y="15975013"/>
            <a:ext cx="74485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45" descr="vrakkingtransform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7224" y="21351240"/>
            <a:ext cx="74485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Bent-Up Arrow 33"/>
          <p:cNvSpPr/>
          <p:nvPr/>
        </p:nvSpPr>
        <p:spPr>
          <a:xfrm rot="10800000">
            <a:off x="2341205" y="13554635"/>
            <a:ext cx="1721223" cy="215153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-Up Arrow 34"/>
          <p:cNvSpPr/>
          <p:nvPr/>
        </p:nvSpPr>
        <p:spPr>
          <a:xfrm rot="10800000">
            <a:off x="10802471" y="13653247"/>
            <a:ext cx="1721223" cy="2151530"/>
          </a:xfrm>
          <a:prstGeom prst="bentUpArrow">
            <a:avLst/>
          </a:prstGeom>
          <a:solidFill>
            <a:srgbClr val="FFC0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5479375" y="13711989"/>
          <a:ext cx="5845344" cy="1223512"/>
        </p:xfrm>
        <a:graphic>
          <a:graphicData uri="http://schemas.openxmlformats.org/presentationml/2006/ole">
            <p:oleObj spid="_x0000_s1029" name="Equation" r:id="rId14" imgW="1155600" imgH="2286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5084338" y="8043946"/>
          <a:ext cx="4400550" cy="1749425"/>
        </p:xfrm>
        <a:graphic>
          <a:graphicData uri="http://schemas.openxmlformats.org/presentationml/2006/ole">
            <p:oleObj spid="_x0000_s1031" name="Equation" r:id="rId15" imgW="812520" imgH="4190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5847222" y="17536885"/>
          <a:ext cx="2132013" cy="2011363"/>
        </p:xfrm>
        <a:graphic>
          <a:graphicData uri="http://schemas.openxmlformats.org/presentationml/2006/ole">
            <p:oleObj spid="_x0000_s1033" name="Equation" r:id="rId16" imgW="672840" imgH="6346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1916556" y="17553214"/>
          <a:ext cx="2092325" cy="2011363"/>
        </p:xfrm>
        <a:graphic>
          <a:graphicData uri="http://schemas.openxmlformats.org/presentationml/2006/ole">
            <p:oleObj spid="_x0000_s1034" name="Equation" r:id="rId17" imgW="660240" imgH="634680" progId="Equation.3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9139597" y="20810850"/>
          <a:ext cx="1412859" cy="640080"/>
        </p:xfrm>
        <a:graphic>
          <a:graphicData uri="http://schemas.openxmlformats.org/presentationml/2006/ole">
            <p:oleObj spid="_x0000_s1035" name="Equation" r:id="rId18" imgW="317160" imgH="203040" progId="Equation.3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8032779" y="22051068"/>
          <a:ext cx="698500" cy="1139825"/>
        </p:xfrm>
        <a:graphic>
          <a:graphicData uri="http://schemas.openxmlformats.org/presentationml/2006/ole">
            <p:oleObj spid="_x0000_s1039" name="Equation" r:id="rId19" imgW="241200" imgH="393480" progId="Equation.3">
              <p:embed/>
            </p:oleObj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34143042" y="23734033"/>
          <a:ext cx="457200" cy="669908"/>
        </p:xfrm>
        <a:graphic>
          <a:graphicData uri="http://schemas.openxmlformats.org/presentationml/2006/ole">
            <p:oleObj spid="_x0000_s1040" name="Equation" r:id="rId20" imgW="126720" imgH="139680" progId="Equation.3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36849626" y="23675933"/>
          <a:ext cx="609600" cy="581025"/>
        </p:xfrm>
        <a:graphic>
          <a:graphicData uri="http://schemas.openxmlformats.org/presentationml/2006/ole">
            <p:oleObj spid="_x0000_s1041" name="Equation" r:id="rId21" imgW="190440" imgH="190440" progId="Equation.3">
              <p:embed/>
            </p:oleObj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23799800" y="24280813"/>
          <a:ext cx="1371600" cy="1181100"/>
        </p:xfrm>
        <a:graphic>
          <a:graphicData uri="http://schemas.openxmlformats.org/presentationml/2006/ole">
            <p:oleObj spid="_x0000_s1042" name="Equation" r:id="rId22" imgW="457200" imgH="393480" progId="Equation.3">
              <p:embed/>
            </p:oleObj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0044677" y="25277109"/>
          <a:ext cx="4368800" cy="1365250"/>
        </p:xfrm>
        <a:graphic>
          <a:graphicData uri="http://schemas.openxmlformats.org/presentationml/2006/ole">
            <p:oleObj spid="_x0000_s1043" name="Equation" r:id="rId23" imgW="1422360" imgH="444240" progId="Equation.3">
              <p:embed/>
            </p:oleObj>
          </a:graphicData>
        </a:graphic>
      </p:graphicFrame>
      <p:pic>
        <p:nvPicPr>
          <p:cNvPr id="48" name="Picture 47" descr="vrakkingerror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507224" y="26700480"/>
            <a:ext cx="7449207" cy="5760720"/>
          </a:xfrm>
          <a:prstGeom prst="rect">
            <a:avLst/>
          </a:prstGeom>
        </p:spPr>
      </p:pic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39997063" y="21407438"/>
          <a:ext cx="1412875" cy="639762"/>
        </p:xfrm>
        <a:graphic>
          <a:graphicData uri="http://schemas.openxmlformats.org/presentationml/2006/ole">
            <p:oleObj spid="_x0000_s1044" name="Equation" r:id="rId25" imgW="317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344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Equation</vt:lpstr>
      <vt:lpstr>Microsoft Equation 3.0</vt:lpstr>
      <vt:lpstr>Slide 1</vt:lpstr>
    </vt:vector>
  </TitlesOfParts>
  <Company>KSU, Department of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Tillman</dc:creator>
  <cp:lastModifiedBy>camcook</cp:lastModifiedBy>
  <cp:revision>160</cp:revision>
  <dcterms:created xsi:type="dcterms:W3CDTF">2009-07-27T19:35:06Z</dcterms:created>
  <dcterms:modified xsi:type="dcterms:W3CDTF">2010-08-04T19:39:30Z</dcterms:modified>
</cp:coreProperties>
</file>