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5"/>
  </p:notesMasterIdLst>
  <p:handoutMasterIdLst>
    <p:handoutMasterId r:id="rId16"/>
  </p:handoutMasterIdLst>
  <p:sldIdLst>
    <p:sldId id="256" r:id="rId3"/>
    <p:sldId id="257" r:id="rId4"/>
    <p:sldId id="263" r:id="rId5"/>
    <p:sldId id="259" r:id="rId6"/>
    <p:sldId id="262" r:id="rId7"/>
    <p:sldId id="265" r:id="rId8"/>
    <p:sldId id="267" r:id="rId9"/>
    <p:sldId id="269" r:id="rId10"/>
    <p:sldId id="264" r:id="rId11"/>
    <p:sldId id="270" r:id="rId12"/>
    <p:sldId id="271"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62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29" autoAdjust="0"/>
  </p:normalViewPr>
  <p:slideViewPr>
    <p:cSldViewPr>
      <p:cViewPr varScale="1">
        <p:scale>
          <a:sx n="85" d="100"/>
          <a:sy n="85" d="100"/>
        </p:scale>
        <p:origin x="-7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8AD823-72D6-4857-B368-9C5620E3498B}" type="datetimeFigureOut">
              <a:rPr lang="en-US" smtClean="0"/>
              <a:pPr/>
              <a:t>8/5/2010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A70561-FB3A-4CB7-9769-58D3C1B7EF0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5B26D-3835-4FD7-AC9E-DDE5F0816BEF}" type="datetimeFigureOut">
              <a:rPr lang="en-US" smtClean="0"/>
              <a:pPr/>
              <a:t>8/5/2010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5CB72-6E5A-43CD-9428-AB18B7A9B7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B5CB72-6E5A-43CD-9428-AB18B7A9B79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a:t>
            </a:r>
            <a:r>
              <a:rPr lang="en-US" baseline="0" dirty="0" smtClean="0"/>
              <a:t> </a:t>
            </a:r>
            <a:r>
              <a:rPr lang="en-US" dirty="0" smtClean="0"/>
              <a:t>this setup</a:t>
            </a:r>
            <a:r>
              <a:rPr lang="en-US" baseline="0" dirty="0" smtClean="0"/>
              <a:t> for a consistently intense beam, I remove the power meter from the setup and take several pictures from the camera. In the first graph I keep a constant gain, brightness and change the shutter speed for several values. Plotting the shutter speed </a:t>
            </a:r>
            <a:r>
              <a:rPr lang="en-US" baseline="0" dirty="0" err="1" smtClean="0"/>
              <a:t>vs</a:t>
            </a:r>
            <a:r>
              <a:rPr lang="en-US" baseline="0" dirty="0" smtClean="0"/>
              <a:t> pixel value from picture matrixes shows linearity in the change of shutter speed to pixel value. Doing the opposite, change gain, shutter speed constant, shows an exponential function for the gain values. The fitted parameters for this function was determined from the graph, and they were used with the power measured to find a constant. </a:t>
            </a:r>
            <a:endParaRPr lang="en-US" dirty="0"/>
          </a:p>
        </p:txBody>
      </p:sp>
      <p:sp>
        <p:nvSpPr>
          <p:cNvPr id="4" name="Slide Number Placeholder 3"/>
          <p:cNvSpPr>
            <a:spLocks noGrp="1"/>
          </p:cNvSpPr>
          <p:nvPr>
            <p:ph type="sldNum" sz="quarter" idx="10"/>
          </p:nvPr>
        </p:nvSpPr>
        <p:spPr/>
        <p:txBody>
          <a:bodyPr/>
          <a:lstStyle/>
          <a:p>
            <a:fld id="{B4B5CB72-6E5A-43CD-9428-AB18B7A9B79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this knowledge, one may use the constant calculated from the calibration, the shutter speed and gain defined by the user, the attenuation of the lens, and the total sum count of the pixels that is given by the camera picture to determine the power emitted by spontaneous decay within the MOT. Then, using this to find the photons/sec emitted and the density distribution plots from </a:t>
            </a:r>
            <a:r>
              <a:rPr lang="en-US" baseline="0" dirty="0" err="1" smtClean="0"/>
              <a:t>Vrakking</a:t>
            </a:r>
            <a:r>
              <a:rPr lang="en-US" baseline="0" dirty="0" smtClean="0"/>
              <a:t>, one could find the density of this cloud of trapped Rubidium atoms.</a:t>
            </a:r>
            <a:endParaRPr lang="en-US" dirty="0" smtClean="0"/>
          </a:p>
          <a:p>
            <a:endParaRPr lang="en-US" dirty="0"/>
          </a:p>
        </p:txBody>
      </p:sp>
      <p:sp>
        <p:nvSpPr>
          <p:cNvPr id="4" name="Slide Number Placeholder 3"/>
          <p:cNvSpPr>
            <a:spLocks noGrp="1"/>
          </p:cNvSpPr>
          <p:nvPr>
            <p:ph type="sldNum" sz="quarter" idx="10"/>
          </p:nvPr>
        </p:nvSpPr>
        <p:spPr/>
        <p:txBody>
          <a:bodyPr/>
          <a:lstStyle/>
          <a:p>
            <a:fld id="{B4B5CB72-6E5A-43CD-9428-AB18B7A9B79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B5CB72-6E5A-43CD-9428-AB18B7A9B796}"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Want</a:t>
            </a:r>
            <a:r>
              <a:rPr lang="en-US" baseline="0" dirty="0" smtClean="0"/>
              <a:t> to know density because if there is a high density in the MOT, then the constant bumping of atoms deters coherent excitation. If we know the density, we can tweak the MOT to have a lower density, to have more excitation processes.</a:t>
            </a:r>
            <a:endParaRPr lang="en-US" dirty="0"/>
          </a:p>
        </p:txBody>
      </p:sp>
      <p:sp>
        <p:nvSpPr>
          <p:cNvPr id="4" name="Slide Number Placeholder 3"/>
          <p:cNvSpPr>
            <a:spLocks noGrp="1"/>
          </p:cNvSpPr>
          <p:nvPr>
            <p:ph type="sldNum" sz="quarter" idx="10"/>
          </p:nvPr>
        </p:nvSpPr>
        <p:spPr/>
        <p:txBody>
          <a:bodyPr/>
          <a:lstStyle/>
          <a:p>
            <a:fld id="{B4B5CB72-6E5A-43CD-9428-AB18B7A9B79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t>
            </a:r>
            <a:r>
              <a:rPr lang="en-US" dirty="0" err="1" smtClean="0"/>
              <a:t>Rb’s</a:t>
            </a:r>
            <a:r>
              <a:rPr lang="en-US" dirty="0" smtClean="0"/>
              <a:t> hyperfine structure.</a:t>
            </a:r>
            <a:r>
              <a:rPr lang="en-US" baseline="0" dirty="0" smtClean="0"/>
              <a:t> </a:t>
            </a:r>
            <a:r>
              <a:rPr lang="en-US" dirty="0" smtClean="0"/>
              <a:t>Red lines=laser transitions.</a:t>
            </a:r>
            <a:r>
              <a:rPr lang="en-US" baseline="0" dirty="0" smtClean="0"/>
              <a:t> Blue is spontaneous decay. There are two lasers in our setup, the trap and </a:t>
            </a:r>
            <a:r>
              <a:rPr lang="en-US" baseline="0" dirty="0" err="1" smtClean="0"/>
              <a:t>repump</a:t>
            </a:r>
            <a:r>
              <a:rPr lang="en-US" baseline="0" dirty="0" smtClean="0"/>
              <a:t>. Trap laser excites the atoms into the 5p state, where the excited atoms have a lifetime of 26.63ns. There is a very small </a:t>
            </a:r>
            <a:r>
              <a:rPr lang="en-US" baseline="0" dirty="0" smtClean="0"/>
              <a:t>(1/1000) chance </a:t>
            </a:r>
            <a:r>
              <a:rPr lang="en-US" baseline="0" dirty="0" smtClean="0"/>
              <a:t>that the trap will excite the atom into the F’=2 state. In that case, the atom </a:t>
            </a:r>
            <a:r>
              <a:rPr lang="en-US" baseline="0" dirty="0" smtClean="0"/>
              <a:t>has 50/50 chance to </a:t>
            </a:r>
            <a:r>
              <a:rPr lang="en-US" baseline="0" dirty="0" smtClean="0"/>
              <a:t>decay to either the F=2, where it’ll then be excited again by the trap laser, or decay down to F=1. Without the </a:t>
            </a:r>
            <a:r>
              <a:rPr lang="en-US" baseline="0" dirty="0" err="1" smtClean="0"/>
              <a:t>repump</a:t>
            </a:r>
            <a:r>
              <a:rPr lang="en-US" baseline="0" dirty="0" smtClean="0"/>
              <a:t> laser, eventually all the atoms would decay to F=1 and there’d be no MOT. The </a:t>
            </a:r>
            <a:r>
              <a:rPr lang="en-US" baseline="0" dirty="0" err="1" smtClean="0"/>
              <a:t>repump’s</a:t>
            </a:r>
            <a:r>
              <a:rPr lang="en-US" baseline="0" dirty="0" smtClean="0"/>
              <a:t> job is to excite them back to F’=2 where it all starts over again. </a:t>
            </a:r>
            <a:r>
              <a:rPr lang="en-US" baseline="0" dirty="0" smtClean="0"/>
              <a:t>The </a:t>
            </a:r>
            <a:r>
              <a:rPr lang="en-US" baseline="0" dirty="0" err="1" smtClean="0"/>
              <a:t>repump</a:t>
            </a:r>
            <a:r>
              <a:rPr lang="en-US" baseline="0" dirty="0" smtClean="0"/>
              <a:t> laser can’t excite the atoms to the F’=3. Due to the hyperfine structure, going from F=1 to F=3 would be a change of 2 in angular momentum; a single photon can’t supply this energy.</a:t>
            </a:r>
            <a:endParaRPr lang="en-US" dirty="0"/>
          </a:p>
        </p:txBody>
      </p:sp>
      <p:sp>
        <p:nvSpPr>
          <p:cNvPr id="4" name="Slide Number Placeholder 3"/>
          <p:cNvSpPr>
            <a:spLocks noGrp="1"/>
          </p:cNvSpPr>
          <p:nvPr>
            <p:ph type="sldNum" sz="quarter" idx="10"/>
          </p:nvPr>
        </p:nvSpPr>
        <p:spPr/>
        <p:txBody>
          <a:bodyPr/>
          <a:lstStyle/>
          <a:p>
            <a:fld id="{B4B5CB72-6E5A-43CD-9428-AB18B7A9B79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rough</a:t>
            </a:r>
            <a:r>
              <a:rPr lang="en-US" baseline="0" dirty="0" smtClean="0"/>
              <a:t> diagram of the MOT setup. </a:t>
            </a:r>
            <a:r>
              <a:rPr lang="en-US" baseline="0" dirty="0" smtClean="0"/>
              <a:t>We use </a:t>
            </a:r>
            <a:r>
              <a:rPr lang="en-US" baseline="0" dirty="0" smtClean="0"/>
              <a:t>Rb87 because it’s </a:t>
            </a:r>
            <a:r>
              <a:rPr lang="en-US" baseline="0" dirty="0" smtClean="0"/>
              <a:t>an alkali, </a:t>
            </a:r>
            <a:r>
              <a:rPr lang="en-US" baseline="0" dirty="0" smtClean="0"/>
              <a:t>its wavelength matched the inexpensive laser that we already had, so stick with it. Lasers are combined and split into three </a:t>
            </a:r>
            <a:r>
              <a:rPr lang="en-US" baseline="0" dirty="0" smtClean="0"/>
              <a:t>counter-propagating </a:t>
            </a:r>
            <a:r>
              <a:rPr lang="en-US" baseline="0" dirty="0" smtClean="0"/>
              <a:t>beams before the MOT. Laser hitting each axis, ensuring </a:t>
            </a:r>
            <a:r>
              <a:rPr lang="en-US" baseline="0" dirty="0" err="1" smtClean="0"/>
              <a:t>doppler</a:t>
            </a:r>
            <a:r>
              <a:rPr lang="en-US" baseline="0" dirty="0" smtClean="0"/>
              <a:t> </a:t>
            </a:r>
            <a:r>
              <a:rPr lang="en-US" baseline="0" dirty="0" smtClean="0"/>
              <a:t>cooling</a:t>
            </a:r>
            <a:r>
              <a:rPr lang="en-US" baseline="0" dirty="0" smtClean="0"/>
              <a:t>. A </a:t>
            </a:r>
            <a:r>
              <a:rPr lang="en-US" dirty="0" smtClean="0"/>
              <a:t>Detuned</a:t>
            </a:r>
            <a:r>
              <a:rPr lang="en-US" baseline="0" dirty="0" smtClean="0"/>
              <a:t> laser coming from two directions does a </a:t>
            </a:r>
            <a:r>
              <a:rPr lang="en-US" baseline="0" dirty="0" err="1" smtClean="0"/>
              <a:t>doppler</a:t>
            </a:r>
            <a:r>
              <a:rPr lang="en-US" baseline="0" dirty="0" smtClean="0"/>
              <a:t> cooling. Lasers put a damping force opposite the velocity of atom so it cools it. A magnetic field that is zero in the center. Whenever an atom strays from the center the B field pushes atoms back to the center where there is zero field.</a:t>
            </a:r>
            <a:endParaRPr lang="en-US" dirty="0" smtClean="0"/>
          </a:p>
          <a:p>
            <a:endParaRPr lang="en-US" dirty="0"/>
          </a:p>
        </p:txBody>
      </p:sp>
      <p:sp>
        <p:nvSpPr>
          <p:cNvPr id="4" name="Slide Number Placeholder 3"/>
          <p:cNvSpPr>
            <a:spLocks noGrp="1"/>
          </p:cNvSpPr>
          <p:nvPr>
            <p:ph type="sldNum" sz="quarter" idx="10"/>
          </p:nvPr>
        </p:nvSpPr>
        <p:spPr/>
        <p:txBody>
          <a:bodyPr/>
          <a:lstStyle/>
          <a:p>
            <a:fld id="{B4B5CB72-6E5A-43CD-9428-AB18B7A9B79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looking</a:t>
            </a:r>
            <a:r>
              <a:rPr lang="en-US" baseline="0" dirty="0" smtClean="0"/>
              <a:t> through the viewing port, one sees only a portion of an integrated image of fluorescence. The MOT is full of several atoms and each one is capable to </a:t>
            </a:r>
            <a:r>
              <a:rPr lang="en-US" baseline="0" dirty="0" err="1" smtClean="0"/>
              <a:t>flouresce</a:t>
            </a:r>
            <a:r>
              <a:rPr lang="en-US" baseline="0" dirty="0" smtClean="0"/>
              <a:t>, looking from the outside we see atoms on top of atoms emitting and absorbing. </a:t>
            </a:r>
            <a:r>
              <a:rPr lang="en-US" dirty="0" smtClean="0"/>
              <a:t>Because we only</a:t>
            </a:r>
            <a:r>
              <a:rPr lang="en-US" baseline="0" dirty="0" smtClean="0"/>
              <a:t> see one side of a projection of the atoms,</a:t>
            </a:r>
            <a:r>
              <a:rPr lang="en-US" dirty="0" smtClean="0"/>
              <a:t> </a:t>
            </a:r>
            <a:r>
              <a:rPr lang="en-US" dirty="0" smtClean="0"/>
              <a:t>We</a:t>
            </a:r>
            <a:r>
              <a:rPr lang="en-US" baseline="0" dirty="0" smtClean="0"/>
              <a:t> need a program that will use camera pictures to make a density plot</a:t>
            </a:r>
            <a:r>
              <a:rPr lang="en-US" baseline="0" dirty="0" smtClean="0"/>
              <a:t>. A density plot takes into account all the fluorescence we can’t distinguish. </a:t>
            </a:r>
            <a:r>
              <a:rPr lang="en-US" baseline="0" dirty="0" smtClean="0"/>
              <a:t>BASEX uses the inverse Abel transform to pull the 2-D projection from the raw camera image into a 3-D density distribution. </a:t>
            </a:r>
            <a:r>
              <a:rPr lang="en-US" baseline="0" dirty="0" smtClean="0"/>
              <a:t>BASEX </a:t>
            </a:r>
            <a:r>
              <a:rPr lang="en-US" baseline="0" dirty="0" smtClean="0"/>
              <a:t>inverts line by line so you can see that it produces centerline noise in the middle, also the left and right side are very symmetrical. After seeing this I was skeptical. To see if BASEX was really </a:t>
            </a:r>
            <a:r>
              <a:rPr lang="en-US" baseline="0" dirty="0" smtClean="0"/>
              <a:t>assuming symmetry </a:t>
            </a:r>
            <a:r>
              <a:rPr lang="en-US" baseline="0" dirty="0" smtClean="0"/>
              <a:t>on the matrix, I created a completely random matrix with no possible symmetry. As you can see, BASEX created an inverted plot that had symmetrical quadrants, so I saw that an asymmetrical image wouldn’t be very accurate after BASEX. It seems that BASEX superimposes many symmetries on the image.</a:t>
            </a:r>
            <a:endParaRPr lang="en-US" dirty="0"/>
          </a:p>
        </p:txBody>
      </p:sp>
      <p:sp>
        <p:nvSpPr>
          <p:cNvPr id="4" name="Slide Number Placeholder 3"/>
          <p:cNvSpPr>
            <a:spLocks noGrp="1"/>
          </p:cNvSpPr>
          <p:nvPr>
            <p:ph type="sldNum" sz="quarter" idx="10"/>
          </p:nvPr>
        </p:nvSpPr>
        <p:spPr/>
        <p:txBody>
          <a:bodyPr/>
          <a:lstStyle/>
          <a:p>
            <a:fld id="{B4B5CB72-6E5A-43CD-9428-AB18B7A9B79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creating the camera picture’s 3-D density distribution in BASEX, I used a homemade Python code that utilized the Abel transform to deconstruct the 3-D distribution back into a 2-d plot of intensity as a function of position. The code makes use of BASEX’s symmetry so the resulting matrix is also symmetrical. The code takes the radial distance from 3d and plots it back to 2d. You can see symmetry in 2d. Then I compared the deconstructed image to the raw image in the error graph above. The error matrix is then taken by subtracting the raw from the deconstructed image and then divide by deconstruct value. The percent error that results ranges from 30% (from eye of intensity)to 2% to 35%(because top half doesn’t have an eye)</a:t>
            </a:r>
            <a:endParaRPr lang="en-US" dirty="0"/>
          </a:p>
        </p:txBody>
      </p:sp>
      <p:sp>
        <p:nvSpPr>
          <p:cNvPr id="4" name="Slide Number Placeholder 3"/>
          <p:cNvSpPr>
            <a:spLocks noGrp="1"/>
          </p:cNvSpPr>
          <p:nvPr>
            <p:ph type="sldNum" sz="quarter" idx="10"/>
          </p:nvPr>
        </p:nvSpPr>
        <p:spPr/>
        <p:txBody>
          <a:bodyPr/>
          <a:lstStyle/>
          <a:p>
            <a:fld id="{B4B5CB72-6E5A-43CD-9428-AB18B7A9B79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option</a:t>
            </a:r>
            <a:r>
              <a:rPr lang="en-US" baseline="0" dirty="0" smtClean="0"/>
              <a:t> is </a:t>
            </a:r>
            <a:r>
              <a:rPr lang="en-US" baseline="0" dirty="0" err="1" smtClean="0"/>
              <a:t>Vrakking</a:t>
            </a:r>
            <a:r>
              <a:rPr lang="en-US" baseline="0" dirty="0" smtClean="0"/>
              <a:t>. </a:t>
            </a:r>
            <a:r>
              <a:rPr lang="en-US" dirty="0" err="1" smtClean="0"/>
              <a:t>Vrakking’s</a:t>
            </a:r>
            <a:r>
              <a:rPr lang="en-US" dirty="0" smtClean="0"/>
              <a:t> </a:t>
            </a:r>
            <a:r>
              <a:rPr lang="en-US" dirty="0" smtClean="0"/>
              <a:t>method</a:t>
            </a:r>
            <a:r>
              <a:rPr lang="en-US" baseline="0" dirty="0" smtClean="0"/>
              <a:t> also inverts, but </a:t>
            </a:r>
            <a:r>
              <a:rPr lang="en-US" baseline="0" dirty="0" smtClean="0"/>
              <a:t>here it produces a </a:t>
            </a:r>
            <a:r>
              <a:rPr lang="en-US" baseline="0" dirty="0" smtClean="0"/>
              <a:t>slice of </a:t>
            </a:r>
            <a:r>
              <a:rPr lang="en-US" baseline="0" dirty="0" smtClean="0"/>
              <a:t>the inverted projection in the top right. The 3-d image is then deconstructed back into a 2-d </a:t>
            </a:r>
            <a:r>
              <a:rPr lang="en-US" baseline="0" dirty="0" smtClean="0"/>
              <a:t>plot. </a:t>
            </a:r>
            <a:r>
              <a:rPr lang="en-US" baseline="0" dirty="0" err="1" smtClean="0"/>
              <a:t>Vrakking</a:t>
            </a:r>
            <a:r>
              <a:rPr lang="en-US" baseline="0" dirty="0" smtClean="0"/>
              <a:t> then compares the deconstruction to the raw image and does the process again to improve the image. It does this over and over several times. A percent </a:t>
            </a:r>
            <a:r>
              <a:rPr lang="en-US" baseline="0" dirty="0" smtClean="0"/>
              <a:t>error graph is produced to show the difference between the deconstruction and the raw image. The graph ranges from -25% to 15% error but for the most part is within 5% error. </a:t>
            </a:r>
            <a:r>
              <a:rPr lang="en-US" baseline="0" dirty="0" err="1" smtClean="0"/>
              <a:t>Vrakking</a:t>
            </a:r>
            <a:r>
              <a:rPr lang="en-US" baseline="0" dirty="0" smtClean="0"/>
              <a:t> does all this in its one program and </a:t>
            </a:r>
            <a:r>
              <a:rPr lang="en-US" baseline="0" dirty="0" smtClean="0"/>
              <a:t>subprograms and reiterates the inverting and deconstruction to get as close to an even 0% as possible. Looking at the deconstruction, it looks a lot more similar to the raw; it seems that </a:t>
            </a:r>
            <a:r>
              <a:rPr lang="en-US" baseline="0" dirty="0" err="1" smtClean="0"/>
              <a:t>Vrakking</a:t>
            </a:r>
            <a:r>
              <a:rPr lang="en-US" baseline="0" dirty="0" smtClean="0"/>
              <a:t> assumes no symmetry about x and y. of course, z is symmetric from properties of MOT.</a:t>
            </a:r>
            <a:endParaRPr lang="en-US" dirty="0"/>
          </a:p>
        </p:txBody>
      </p:sp>
      <p:sp>
        <p:nvSpPr>
          <p:cNvPr id="4" name="Slide Number Placeholder 3"/>
          <p:cNvSpPr>
            <a:spLocks noGrp="1"/>
          </p:cNvSpPr>
          <p:nvPr>
            <p:ph type="sldNum" sz="quarter" idx="10"/>
          </p:nvPr>
        </p:nvSpPr>
        <p:spPr/>
        <p:txBody>
          <a:bodyPr/>
          <a:lstStyle/>
          <a:p>
            <a:fld id="{B4B5CB72-6E5A-43CD-9428-AB18B7A9B79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what the plates are, and maybe the MOT in the picture)During these pictures above, t</a:t>
            </a:r>
            <a:r>
              <a:rPr lang="en-US" dirty="0" smtClean="0"/>
              <a:t>he camera is placed at</a:t>
            </a:r>
            <a:r>
              <a:rPr lang="en-US" baseline="0" dirty="0" smtClean="0"/>
              <a:t> a distance of 7 cm from the viewing port of the MOT chamber. With knowledge that the plates are 4mm wide edge to edge, I measured how many pixels wide the plates were. With the camera at this certain distance from the viewing port, it shows about 85 pixels/mm. Therefore the MOT is about 2 mm in diameter. Pretty big</a:t>
            </a:r>
            <a:endParaRPr lang="en-US" dirty="0"/>
          </a:p>
        </p:txBody>
      </p:sp>
      <p:sp>
        <p:nvSpPr>
          <p:cNvPr id="4" name="Slide Number Placeholder 3"/>
          <p:cNvSpPr>
            <a:spLocks noGrp="1"/>
          </p:cNvSpPr>
          <p:nvPr>
            <p:ph type="sldNum" sz="quarter" idx="10"/>
          </p:nvPr>
        </p:nvSpPr>
        <p:spPr/>
        <p:txBody>
          <a:bodyPr/>
          <a:lstStyle/>
          <a:p>
            <a:fld id="{B4B5CB72-6E5A-43CD-9428-AB18B7A9B79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Secondly, I calibrated the camera to see</a:t>
            </a:r>
            <a:r>
              <a:rPr lang="en-US" baseline="0" dirty="0" smtClean="0"/>
              <a:t> the intensity relation. </a:t>
            </a:r>
            <a:r>
              <a:rPr lang="en-US" dirty="0" smtClean="0"/>
              <a:t>To see how the intensity of the laser compares with the values</a:t>
            </a:r>
            <a:r>
              <a:rPr lang="en-US" baseline="0" dirty="0" smtClean="0"/>
              <a:t> within the pixels of the matrix created and how the gain and shutter speed also affects the pixel values, this setup was made. A beam is through a diverging lens, so naturally it diverges and covers a larger area. The beam then after a long time, encounters an iris where only the maximum of the Gaussian curve goes through the iris; leaving the top of the beam essentially like a </a:t>
            </a:r>
            <a:r>
              <a:rPr lang="en-US" baseline="0" dirty="0" err="1" smtClean="0"/>
              <a:t>platuea</a:t>
            </a:r>
            <a:r>
              <a:rPr lang="en-US" baseline="0" dirty="0" smtClean="0"/>
              <a:t>. We do this so that there is essentially a definite ring that the camera sees, so that it’s not there then suddenly there with a constant intensity, then gone again. The beam then is attenuated with ND so that the camera isn’t completely saturated. Then I compare the power measured with the gain, shutter speed used and the pixel value observed</a:t>
            </a:r>
            <a:endParaRPr lang="en-US" dirty="0"/>
          </a:p>
        </p:txBody>
      </p:sp>
      <p:sp>
        <p:nvSpPr>
          <p:cNvPr id="4" name="Slide Number Placeholder 3"/>
          <p:cNvSpPr>
            <a:spLocks noGrp="1"/>
          </p:cNvSpPr>
          <p:nvPr>
            <p:ph type="sldNum" sz="quarter" idx="10"/>
          </p:nvPr>
        </p:nvSpPr>
        <p:spPr/>
        <p:txBody>
          <a:bodyPr/>
          <a:lstStyle/>
          <a:p>
            <a:fld id="{B4B5CB72-6E5A-43CD-9428-AB18B7A9B79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CF02B5-6160-454C-8723-85F38047488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CF02B5-6160-454C-8723-85F3804748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CF02B5-6160-454C-8723-85F3804748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44BEFB6-79FE-43BA-A656-8D8D462BE580}" type="datetimeFigureOut">
              <a:rPr lang="en-US" smtClean="0"/>
              <a:pPr/>
              <a:t>8/5/2010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CF02B5-6160-454C-8723-85F38047488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4BEFB6-79FE-43BA-A656-8D8D462BE580}" type="datetimeFigureOut">
              <a:rPr lang="en-US" smtClean="0"/>
              <a:pPr/>
              <a:t>8/5/2010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F02B5-6160-454C-8723-85F38047488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4BEFB6-79FE-43BA-A656-8D8D462BE580}" type="datetimeFigureOut">
              <a:rPr lang="en-US" smtClean="0"/>
              <a:pPr/>
              <a:t>8/5/2010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CF02B5-6160-454C-8723-85F3804748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4BEFB6-79FE-43BA-A656-8D8D462BE580}" type="datetimeFigureOut">
              <a:rPr lang="en-US" smtClean="0"/>
              <a:pPr/>
              <a:t>8/5/2010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F02B5-6160-454C-8723-85F38047488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4BEFB6-79FE-43BA-A656-8D8D462BE580}" type="datetimeFigureOut">
              <a:rPr lang="en-US" smtClean="0"/>
              <a:pPr/>
              <a:t>8/5/2010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F02B5-6160-454C-8723-85F38047488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4BEFB6-79FE-43BA-A656-8D8D462BE580}" type="datetimeFigureOut">
              <a:rPr lang="en-US" smtClean="0"/>
              <a:pPr/>
              <a:t>8/5/2010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F02B5-6160-454C-8723-85F38047488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BEFB6-79FE-43BA-A656-8D8D462BE580}" type="datetimeFigureOut">
              <a:rPr lang="en-US" smtClean="0"/>
              <a:pPr/>
              <a:t>8/5/2010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F02B5-6160-454C-8723-85F38047488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4BEFB6-79FE-43BA-A656-8D8D462BE580}" type="datetimeFigureOut">
              <a:rPr lang="en-US" smtClean="0"/>
              <a:pPr/>
              <a:t>8/5/2010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F02B5-6160-454C-8723-85F3804748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CF02B5-6160-454C-8723-85F38047488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4BEFB6-79FE-43BA-A656-8D8D462BE580}" type="datetimeFigureOut">
              <a:rPr lang="en-US" smtClean="0"/>
              <a:pPr/>
              <a:t>8/5/2010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F02B5-6160-454C-8723-85F38047488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4BEFB6-79FE-43BA-A656-8D8D462BE580}" type="datetimeFigureOut">
              <a:rPr lang="en-US" smtClean="0"/>
              <a:pPr/>
              <a:t>8/5/2010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F02B5-6160-454C-8723-85F38047488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4BEFB6-79FE-43BA-A656-8D8D462BE580}" type="datetimeFigureOut">
              <a:rPr lang="en-US" smtClean="0"/>
              <a:pPr/>
              <a:t>8/5/2010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F02B5-6160-454C-8723-85F3804748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CF02B5-6160-454C-8723-85F38047488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CF02B5-6160-454C-8723-85F3804748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CF02B5-6160-454C-8723-85F3804748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CF02B5-6160-454C-8723-85F3804748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CF02B5-6160-454C-8723-85F38047488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CF02B5-6160-454C-8723-85F3804748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44BEFB6-79FE-43BA-A656-8D8D462BE580}" type="datetimeFigureOut">
              <a:rPr lang="en-US" smtClean="0"/>
              <a:pPr/>
              <a:t>8/5/2010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CF02B5-6160-454C-8723-85F38047488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44BEFB6-79FE-43BA-A656-8D8D462BE580}" type="datetimeFigureOut">
              <a:rPr lang="en-US" smtClean="0"/>
              <a:pPr/>
              <a:t>8/5/2010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CF02B5-6160-454C-8723-85F38047488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44BEFB6-79FE-43BA-A656-8D8D462BE580}" type="datetimeFigureOut">
              <a:rPr lang="en-US" smtClean="0"/>
              <a:pPr/>
              <a:t>8/5/2010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CF02B5-6160-454C-8723-85F3804748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Measuring the Density of </a:t>
            </a:r>
            <a:r>
              <a:rPr lang="en-US" dirty="0" smtClean="0"/>
              <a:t>Atoms in a Magneto-Optical Trap</a:t>
            </a:r>
            <a:endParaRPr lang="en-US" dirty="0"/>
          </a:p>
        </p:txBody>
      </p:sp>
      <p:sp>
        <p:nvSpPr>
          <p:cNvPr id="3" name="Subtitle 2"/>
          <p:cNvSpPr>
            <a:spLocks noGrp="1"/>
          </p:cNvSpPr>
          <p:nvPr>
            <p:ph type="subTitle" idx="1"/>
          </p:nvPr>
        </p:nvSpPr>
        <p:spPr>
          <a:xfrm>
            <a:off x="1432560" y="1850064"/>
            <a:ext cx="7406640" cy="2112336"/>
          </a:xfrm>
        </p:spPr>
        <p:txBody>
          <a:bodyPr>
            <a:normAutofit fontScale="92500" lnSpcReduction="10000"/>
          </a:bodyPr>
          <a:lstStyle/>
          <a:p>
            <a:endParaRPr lang="en-US" dirty="0" smtClean="0"/>
          </a:p>
          <a:p>
            <a:r>
              <a:rPr lang="en-US" dirty="0" smtClean="0"/>
              <a:t>Cameron Cook</a:t>
            </a:r>
          </a:p>
          <a:p>
            <a:r>
              <a:rPr lang="en-US" dirty="0" smtClean="0"/>
              <a:t>Advisors: Dr. Brett </a:t>
            </a:r>
            <a:r>
              <a:rPr lang="en-US" dirty="0" err="1" smtClean="0"/>
              <a:t>DePaola</a:t>
            </a:r>
            <a:endParaRPr lang="en-US" dirty="0" smtClean="0"/>
          </a:p>
          <a:p>
            <a:r>
              <a:rPr lang="en-US" dirty="0" smtClean="0"/>
              <a:t>	    Dr. Larry Weaver</a:t>
            </a:r>
          </a:p>
          <a:p>
            <a:r>
              <a:rPr lang="en-US" dirty="0" smtClean="0"/>
              <a:t>Kansas State University REU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Camera calibration</a:t>
            </a:r>
            <a:endParaRPr lang="en-US" dirty="0"/>
          </a:p>
        </p:txBody>
      </p:sp>
      <p:sp>
        <p:nvSpPr>
          <p:cNvPr id="3" name="Content Placeholder 2"/>
          <p:cNvSpPr>
            <a:spLocks noGrp="1"/>
          </p:cNvSpPr>
          <p:nvPr>
            <p:ph sz="half" idx="1"/>
          </p:nvPr>
        </p:nvSpPr>
        <p:spPr/>
        <p:txBody>
          <a:bodyPr/>
          <a:lstStyle/>
          <a:p>
            <a:r>
              <a:rPr lang="en-US" dirty="0" smtClean="0"/>
              <a:t>Shutter speed linear</a:t>
            </a:r>
          </a:p>
          <a:p>
            <a:endParaRPr lang="en-US" dirty="0"/>
          </a:p>
          <a:p>
            <a:endParaRPr lang="en-US" dirty="0" smtClean="0"/>
          </a:p>
          <a:p>
            <a:endParaRPr lang="en-US" dirty="0"/>
          </a:p>
          <a:p>
            <a:r>
              <a:rPr lang="en-US" dirty="0" smtClean="0"/>
              <a:t>Gain function is exponential </a:t>
            </a:r>
            <a:endParaRPr lang="en-US" dirty="0"/>
          </a:p>
        </p:txBody>
      </p:sp>
      <p:pic>
        <p:nvPicPr>
          <p:cNvPr id="5123" name="Picture 3" descr="C:\Documents and Settings\camcook\Desktop\shutterspeedgraph.jpg"/>
          <p:cNvPicPr>
            <a:picLocks noChangeAspect="1" noChangeArrowheads="1"/>
          </p:cNvPicPr>
          <p:nvPr/>
        </p:nvPicPr>
        <p:blipFill>
          <a:blip r:embed="rId4" cstate="print"/>
          <a:srcRect/>
          <a:stretch>
            <a:fillRect/>
          </a:stretch>
        </p:blipFill>
        <p:spPr bwMode="auto">
          <a:xfrm>
            <a:off x="5029200" y="914400"/>
            <a:ext cx="3548091" cy="2743200"/>
          </a:xfrm>
          <a:prstGeom prst="rect">
            <a:avLst/>
          </a:prstGeom>
          <a:noFill/>
        </p:spPr>
      </p:pic>
      <p:pic>
        <p:nvPicPr>
          <p:cNvPr id="10" name="Content Placeholder 9" descr="gaingraph.jpg"/>
          <p:cNvPicPr>
            <a:picLocks noGrp="1" noChangeAspect="1"/>
          </p:cNvPicPr>
          <p:nvPr>
            <p:ph sz="half" idx="2"/>
          </p:nvPr>
        </p:nvPicPr>
        <p:blipFill>
          <a:blip r:embed="rId5" cstate="print"/>
          <a:stretch>
            <a:fillRect/>
          </a:stretch>
        </p:blipFill>
        <p:spPr>
          <a:xfrm>
            <a:off x="5257800" y="3657600"/>
            <a:ext cx="3593712" cy="2743200"/>
          </a:xfrm>
        </p:spPr>
      </p:pic>
      <p:graphicFrame>
        <p:nvGraphicFramePr>
          <p:cNvPr id="34820" name="Object 4"/>
          <p:cNvGraphicFramePr>
            <a:graphicFrameLocks noChangeAspect="1"/>
          </p:cNvGraphicFramePr>
          <p:nvPr/>
        </p:nvGraphicFramePr>
        <p:xfrm>
          <a:off x="22326600" y="2971800"/>
          <a:ext cx="5845175" cy="1223962"/>
        </p:xfrm>
        <a:graphic>
          <a:graphicData uri="http://schemas.openxmlformats.org/presentationml/2006/ole">
            <p:oleObj spid="_x0000_s34820" name="Equation" r:id="rId6" imgW="1155600" imgH="228600" progId="Equation.3">
              <p:embed/>
            </p:oleObj>
          </a:graphicData>
        </a:graphic>
      </p:graphicFrame>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34822" name="Equation" r:id="rId7" imgW="114120" imgH="215640" progId="Equation.3">
              <p:embed/>
            </p:oleObj>
          </a:graphicData>
        </a:graphic>
      </p:graphicFrame>
      <p:graphicFrame>
        <p:nvGraphicFramePr>
          <p:cNvPr id="34823" name="Object 7"/>
          <p:cNvGraphicFramePr>
            <a:graphicFrameLocks noChangeAspect="1"/>
          </p:cNvGraphicFramePr>
          <p:nvPr/>
        </p:nvGraphicFramePr>
        <p:xfrm>
          <a:off x="1447800" y="4876800"/>
          <a:ext cx="3467100" cy="685800"/>
        </p:xfrm>
        <a:graphic>
          <a:graphicData uri="http://schemas.openxmlformats.org/presentationml/2006/ole">
            <p:oleObj spid="_x0000_s34823" name="Equation" r:id="rId8" imgW="1155600" imgH="2286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a:t>
            </a:r>
            <a:endParaRPr lang="en-US" dirty="0"/>
          </a:p>
        </p:txBody>
      </p:sp>
      <p:graphicFrame>
        <p:nvGraphicFramePr>
          <p:cNvPr id="35842" name="Object 2"/>
          <p:cNvGraphicFramePr>
            <a:graphicFrameLocks noChangeAspect="1"/>
          </p:cNvGraphicFramePr>
          <p:nvPr>
            <p:ph idx="1"/>
          </p:nvPr>
        </p:nvGraphicFramePr>
        <p:xfrm>
          <a:off x="1752600" y="1752600"/>
          <a:ext cx="1600200" cy="825103"/>
        </p:xfrm>
        <a:graphic>
          <a:graphicData uri="http://schemas.openxmlformats.org/presentationml/2006/ole">
            <p:oleObj spid="_x0000_s35842" name="Equation" r:id="rId4" imgW="812520" imgH="419040" progId="Equation.3">
              <p:embed/>
            </p:oleObj>
          </a:graphicData>
        </a:graphic>
      </p:graphicFrame>
      <p:sp>
        <p:nvSpPr>
          <p:cNvPr id="5" name="TextBox 4"/>
          <p:cNvSpPr txBox="1"/>
          <p:nvPr/>
        </p:nvSpPr>
        <p:spPr>
          <a:xfrm>
            <a:off x="1752600" y="2743200"/>
            <a:ext cx="6248400" cy="381000"/>
          </a:xfrm>
          <a:prstGeom prst="rect">
            <a:avLst/>
          </a:prstGeom>
          <a:noFill/>
        </p:spPr>
        <p:txBody>
          <a:bodyPr wrap="square" rtlCol="0">
            <a:spAutoFit/>
          </a:bodyPr>
          <a:lstStyle/>
          <a:p>
            <a:r>
              <a:rPr lang="en-US" i="1" dirty="0" smtClean="0"/>
              <a:t>k </a:t>
            </a:r>
            <a:r>
              <a:rPr lang="en-US" dirty="0" smtClean="0"/>
              <a:t>= 1.16·10</a:t>
            </a:r>
            <a:r>
              <a:rPr lang="en-US" baseline="30000" dirty="0" smtClean="0"/>
              <a:t>12</a:t>
            </a:r>
            <a:r>
              <a:rPr lang="en-US" dirty="0" smtClean="0"/>
              <a:t>  counts/</a:t>
            </a:r>
            <a:r>
              <a:rPr lang="en-US" dirty="0" err="1" smtClean="0"/>
              <a:t>nW</a:t>
            </a:r>
            <a:endParaRPr lang="en-US" i="1" dirty="0"/>
          </a:p>
        </p:txBody>
      </p:sp>
      <p:graphicFrame>
        <p:nvGraphicFramePr>
          <p:cNvPr id="35844" name="Object 4"/>
          <p:cNvGraphicFramePr>
            <a:graphicFrameLocks noChangeAspect="1"/>
          </p:cNvGraphicFramePr>
          <p:nvPr/>
        </p:nvGraphicFramePr>
        <p:xfrm>
          <a:off x="1752600" y="3124200"/>
          <a:ext cx="4632325" cy="1066800"/>
        </p:xfrm>
        <a:graphic>
          <a:graphicData uri="http://schemas.openxmlformats.org/presentationml/2006/ole">
            <p:oleObj spid="_x0000_s35844" name="Equation" r:id="rId5" imgW="1930320" imgH="444240" progId="Equation.3">
              <p:embed/>
            </p:oleObj>
          </a:graphicData>
        </a:graphic>
      </p:graphicFrame>
      <p:sp>
        <p:nvSpPr>
          <p:cNvPr id="9" name="TextBox 8"/>
          <p:cNvSpPr txBox="1"/>
          <p:nvPr/>
        </p:nvSpPr>
        <p:spPr>
          <a:xfrm>
            <a:off x="1752600" y="4495800"/>
            <a:ext cx="4495800" cy="369332"/>
          </a:xfrm>
          <a:prstGeom prst="rect">
            <a:avLst/>
          </a:prstGeom>
          <a:noFill/>
        </p:spPr>
        <p:txBody>
          <a:bodyPr wrap="square" rtlCol="0">
            <a:spAutoFit/>
          </a:bodyPr>
          <a:lstStyle/>
          <a:p>
            <a:r>
              <a:rPr lang="en-US" dirty="0" smtClean="0"/>
              <a:t>From previous work, we know the ratio of </a:t>
            </a:r>
            <a:endParaRPr lang="en-US" dirty="0"/>
          </a:p>
        </p:txBody>
      </p:sp>
      <p:graphicFrame>
        <p:nvGraphicFramePr>
          <p:cNvPr id="10" name="Object 9"/>
          <p:cNvGraphicFramePr>
            <a:graphicFrameLocks noChangeAspect="1"/>
          </p:cNvGraphicFramePr>
          <p:nvPr/>
        </p:nvGraphicFramePr>
        <p:xfrm>
          <a:off x="5867400" y="4419600"/>
          <a:ext cx="457200" cy="745958"/>
        </p:xfrm>
        <a:graphic>
          <a:graphicData uri="http://schemas.openxmlformats.org/presentationml/2006/ole">
            <p:oleObj spid="_x0000_s35846" name="Equation" r:id="rId6" imgW="241200" imgH="393480" progId="Equation.3">
              <p:embed/>
            </p:oleObj>
          </a:graphicData>
        </a:graphic>
      </p:graphicFrame>
      <p:sp>
        <p:nvSpPr>
          <p:cNvPr id="11" name="TextBox 10"/>
          <p:cNvSpPr txBox="1"/>
          <p:nvPr/>
        </p:nvSpPr>
        <p:spPr>
          <a:xfrm>
            <a:off x="1828800" y="5410200"/>
            <a:ext cx="5181600" cy="369332"/>
          </a:xfrm>
          <a:prstGeom prst="rect">
            <a:avLst/>
          </a:prstGeom>
          <a:noFill/>
        </p:spPr>
        <p:txBody>
          <a:bodyPr wrap="square" rtlCol="0">
            <a:spAutoFit/>
          </a:bodyPr>
          <a:lstStyle/>
          <a:p>
            <a:r>
              <a:rPr lang="en-US" dirty="0" smtClean="0"/>
              <a:t>About 10</a:t>
            </a:r>
            <a:r>
              <a:rPr lang="en-US" baseline="30000" dirty="0" smtClean="0"/>
              <a:t>19</a:t>
            </a:r>
            <a:r>
              <a:rPr lang="en-US" dirty="0" smtClean="0"/>
              <a:t> photons/second hitting camera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7543800" cy="2246769"/>
          </a:xfrm>
          <a:prstGeom prst="rect">
            <a:avLst/>
          </a:prstGeom>
          <a:noFill/>
        </p:spPr>
        <p:txBody>
          <a:bodyPr wrap="square" rtlCol="0">
            <a:spAutoFit/>
          </a:bodyPr>
          <a:lstStyle/>
          <a:p>
            <a:pPr algn="ctr"/>
            <a:r>
              <a:rPr lang="en-US" sz="2800" dirty="0" smtClean="0">
                <a:solidFill>
                  <a:srgbClr val="FEB626"/>
                </a:solidFill>
              </a:rPr>
              <a:t>Thanks to Dr. Brett </a:t>
            </a:r>
            <a:r>
              <a:rPr lang="en-US" sz="2800" dirty="0" err="1" smtClean="0">
                <a:solidFill>
                  <a:srgbClr val="FEB626"/>
                </a:solidFill>
              </a:rPr>
              <a:t>DePaola</a:t>
            </a:r>
            <a:r>
              <a:rPr lang="en-US" sz="2800" dirty="0" smtClean="0">
                <a:solidFill>
                  <a:srgbClr val="FEB626"/>
                </a:solidFill>
              </a:rPr>
              <a:t>, Dr. Larry Weaver, </a:t>
            </a:r>
            <a:r>
              <a:rPr lang="en-US" sz="2800" dirty="0" err="1" smtClean="0">
                <a:solidFill>
                  <a:srgbClr val="FEB626"/>
                </a:solidFill>
              </a:rPr>
              <a:t>Bachana</a:t>
            </a:r>
            <a:r>
              <a:rPr lang="en-US" sz="2800" dirty="0" smtClean="0">
                <a:solidFill>
                  <a:srgbClr val="FEB626"/>
                </a:solidFill>
              </a:rPr>
              <a:t> </a:t>
            </a:r>
            <a:r>
              <a:rPr lang="en-US" sz="2800" dirty="0" err="1" smtClean="0">
                <a:solidFill>
                  <a:srgbClr val="FEB626"/>
                </a:solidFill>
              </a:rPr>
              <a:t>Lomsadze</a:t>
            </a:r>
            <a:r>
              <a:rPr lang="en-US" sz="2800" dirty="0" smtClean="0">
                <a:solidFill>
                  <a:srgbClr val="FEB626"/>
                </a:solidFill>
              </a:rPr>
              <a:t>, </a:t>
            </a:r>
            <a:r>
              <a:rPr lang="en-US" sz="2800" dirty="0" err="1" smtClean="0">
                <a:solidFill>
                  <a:srgbClr val="FEB626"/>
                </a:solidFill>
              </a:rPr>
              <a:t>Hyounuk</a:t>
            </a:r>
            <a:r>
              <a:rPr lang="en-US" sz="2800" dirty="0" smtClean="0">
                <a:solidFill>
                  <a:srgbClr val="FEB626"/>
                </a:solidFill>
              </a:rPr>
              <a:t> Jang, Vince Needham, </a:t>
            </a:r>
            <a:r>
              <a:rPr lang="en-US" sz="2800" dirty="0" err="1" smtClean="0">
                <a:solidFill>
                  <a:srgbClr val="FEB626"/>
                </a:solidFill>
              </a:rPr>
              <a:t>Kristan</a:t>
            </a:r>
            <a:r>
              <a:rPr lang="en-US" sz="2800" dirty="0" smtClean="0">
                <a:solidFill>
                  <a:srgbClr val="FEB626"/>
                </a:solidFill>
              </a:rPr>
              <a:t> Corwin, Kansas State University, and the National Science Foundation</a:t>
            </a:r>
            <a:endParaRPr lang="en-US" sz="2800" dirty="0">
              <a:solidFill>
                <a:srgbClr val="FEB62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sp>
        <p:nvSpPr>
          <p:cNvPr id="3" name="Content Placeholder 2"/>
          <p:cNvSpPr>
            <a:spLocks noGrp="1"/>
          </p:cNvSpPr>
          <p:nvPr>
            <p:ph idx="1"/>
          </p:nvPr>
        </p:nvSpPr>
        <p:spPr/>
        <p:txBody>
          <a:bodyPr/>
          <a:lstStyle/>
          <a:p>
            <a:r>
              <a:rPr lang="en-US" dirty="0" smtClean="0"/>
              <a:t>Become familiar with the MOT(magneto optical trap) lab</a:t>
            </a:r>
          </a:p>
          <a:p>
            <a:r>
              <a:rPr lang="en-US" dirty="0" smtClean="0"/>
              <a:t>Find a method that will measure the MOT’s atomic density quickly, accurately, and in a manner that is easily reproducible</a:t>
            </a:r>
          </a:p>
          <a:p>
            <a:r>
              <a:rPr lang="en-US" dirty="0" smtClean="0"/>
              <a:t>Calibrate digital CCD camera to laser </a:t>
            </a:r>
            <a:r>
              <a:rPr lang="en-US" dirty="0" smtClean="0"/>
              <a:t>intensity</a:t>
            </a:r>
          </a:p>
          <a:p>
            <a:r>
              <a:rPr lang="en-US" dirty="0" smtClean="0"/>
              <a:t>Why do we want to know density?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87</a:t>
            </a:r>
            <a:r>
              <a:rPr lang="en-US" dirty="0" smtClean="0"/>
              <a:t>Rb Hyperfine Structure</a:t>
            </a:r>
            <a:endParaRPr lang="en-US" dirty="0"/>
          </a:p>
        </p:txBody>
      </p:sp>
      <p:sp>
        <p:nvSpPr>
          <p:cNvPr id="3" name="Content Placeholder 2"/>
          <p:cNvSpPr>
            <a:spLocks noGrp="1"/>
          </p:cNvSpPr>
          <p:nvPr>
            <p:ph sz="half" idx="1"/>
          </p:nvPr>
        </p:nvSpPr>
        <p:spPr/>
        <p:txBody>
          <a:bodyPr/>
          <a:lstStyle/>
          <a:p>
            <a:r>
              <a:rPr lang="en-US" dirty="0" smtClean="0"/>
              <a:t>Nuclear spin, I=3/2</a:t>
            </a:r>
            <a:endParaRPr lang="en-US" dirty="0"/>
          </a:p>
        </p:txBody>
      </p:sp>
      <p:pic>
        <p:nvPicPr>
          <p:cNvPr id="7" name="Content Placeholder 6" descr="Rbhyperfine.png"/>
          <p:cNvPicPr>
            <a:picLocks noGrp="1" noChangeAspect="1"/>
          </p:cNvPicPr>
          <p:nvPr>
            <p:ph sz="half" idx="2"/>
          </p:nvPr>
        </p:nvPicPr>
        <p:blipFill>
          <a:blip r:embed="rId3" cstate="print"/>
          <a:stretch>
            <a:fillRect/>
          </a:stretch>
        </p:blipFill>
        <p:spPr>
          <a:xfrm>
            <a:off x="5276850" y="1960404"/>
            <a:ext cx="3657600" cy="379126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a:t>
            </a:r>
            <a:r>
              <a:rPr lang="en-US" dirty="0" smtClean="0"/>
              <a:t>magneto-optical </a:t>
            </a:r>
            <a:r>
              <a:rPr lang="en-US" dirty="0" smtClean="0"/>
              <a:t>trap?</a:t>
            </a:r>
            <a:endParaRPr lang="en-US" dirty="0"/>
          </a:p>
        </p:txBody>
      </p:sp>
      <p:sp>
        <p:nvSpPr>
          <p:cNvPr id="3" name="Content Placeholder 2"/>
          <p:cNvSpPr>
            <a:spLocks noGrp="1"/>
          </p:cNvSpPr>
          <p:nvPr>
            <p:ph sz="half" idx="1"/>
          </p:nvPr>
        </p:nvSpPr>
        <p:spPr>
          <a:xfrm>
            <a:off x="1435608" y="1524000"/>
            <a:ext cx="4431792" cy="4663440"/>
          </a:xfrm>
        </p:spPr>
        <p:txBody>
          <a:bodyPr/>
          <a:lstStyle/>
          <a:p>
            <a:r>
              <a:rPr lang="en-US" sz="2400" dirty="0" smtClean="0"/>
              <a:t>Need active </a:t>
            </a:r>
          </a:p>
          <a:p>
            <a:pPr>
              <a:buNone/>
            </a:pPr>
            <a:r>
              <a:rPr lang="en-US" sz="2400" dirty="0"/>
              <a:t>	</a:t>
            </a:r>
            <a:r>
              <a:rPr lang="en-US" sz="2400" dirty="0" smtClean="0"/>
              <a:t>medium = </a:t>
            </a:r>
            <a:r>
              <a:rPr lang="en-US" sz="2400" baseline="30000" dirty="0" smtClean="0"/>
              <a:t>87</a:t>
            </a:r>
            <a:r>
              <a:rPr lang="en-US" sz="2400" dirty="0" smtClean="0"/>
              <a:t>Rb</a:t>
            </a:r>
            <a:endParaRPr lang="en-US" sz="2400" baseline="30000" dirty="0" smtClean="0"/>
          </a:p>
          <a:p>
            <a:r>
              <a:rPr lang="en-US" sz="2400" dirty="0" smtClean="0"/>
              <a:t>Optical=2 </a:t>
            </a:r>
            <a:r>
              <a:rPr lang="en-US" sz="2400" dirty="0" smtClean="0"/>
              <a:t>lasers</a:t>
            </a:r>
            <a:endParaRPr lang="en-US" sz="2400" dirty="0" smtClean="0"/>
          </a:p>
          <a:p>
            <a:r>
              <a:rPr lang="en-US" sz="2400" dirty="0" smtClean="0"/>
              <a:t>Magneto =</a:t>
            </a:r>
          </a:p>
          <a:p>
            <a:pPr>
              <a:buNone/>
            </a:pPr>
            <a:r>
              <a:rPr lang="en-US" sz="2400" dirty="0"/>
              <a:t>	</a:t>
            </a:r>
            <a:r>
              <a:rPr lang="en-US" sz="2400" dirty="0" smtClean="0"/>
              <a:t>2 Anti-</a:t>
            </a:r>
            <a:r>
              <a:rPr lang="en-US" sz="2400" dirty="0" err="1" smtClean="0"/>
              <a:t>Hemholtz</a:t>
            </a:r>
            <a:r>
              <a:rPr lang="en-US" sz="2400" dirty="0" smtClean="0"/>
              <a:t> </a:t>
            </a:r>
            <a:r>
              <a:rPr lang="en-US" sz="2400" dirty="0" smtClean="0"/>
              <a:t>coils</a:t>
            </a:r>
          </a:p>
          <a:p>
            <a:pPr>
              <a:buNone/>
            </a:pPr>
            <a:r>
              <a:rPr lang="en-US" sz="2400" dirty="0" smtClean="0"/>
              <a:t>Temperature=150µK</a:t>
            </a:r>
          </a:p>
          <a:p>
            <a:pPr>
              <a:buNone/>
            </a:pPr>
            <a:r>
              <a:rPr lang="en-US" sz="2400" dirty="0" smtClean="0"/>
              <a:t>Chamber pressure=10</a:t>
            </a:r>
            <a:r>
              <a:rPr lang="en-US" sz="2400" baseline="30000" dirty="0" smtClean="0"/>
              <a:t>-11</a:t>
            </a:r>
            <a:r>
              <a:rPr lang="en-US" sz="2400" dirty="0" smtClean="0"/>
              <a:t> </a:t>
            </a:r>
            <a:r>
              <a:rPr lang="en-US" sz="2400" dirty="0" err="1" smtClean="0"/>
              <a:t>Torr</a:t>
            </a:r>
            <a:endParaRPr lang="en-US" sz="2400" dirty="0" smtClean="0"/>
          </a:p>
          <a:p>
            <a:pPr>
              <a:buNone/>
            </a:pPr>
            <a:r>
              <a:rPr lang="en-US" sz="2400" dirty="0" smtClean="0"/>
              <a:t>Approx. Density 10</a:t>
            </a:r>
            <a:r>
              <a:rPr lang="en-US" sz="2400" baseline="30000" dirty="0" smtClean="0"/>
              <a:t>10</a:t>
            </a:r>
            <a:r>
              <a:rPr lang="en-US" sz="2400" dirty="0" smtClean="0"/>
              <a:t> atoms/cm</a:t>
            </a:r>
            <a:r>
              <a:rPr lang="en-US" sz="2400" baseline="30000" dirty="0" smtClean="0"/>
              <a:t>3</a:t>
            </a:r>
            <a:endParaRPr lang="en-US" dirty="0" smtClean="0"/>
          </a:p>
          <a:p>
            <a:pPr>
              <a:buNone/>
            </a:pPr>
            <a:endParaRPr lang="en-US" dirty="0" smtClean="0"/>
          </a:p>
        </p:txBody>
      </p:sp>
      <p:pic>
        <p:nvPicPr>
          <p:cNvPr id="23" name="Content Placeholder 22" descr="MOT.png"/>
          <p:cNvPicPr>
            <a:picLocks noGrp="1" noChangeAspect="1"/>
          </p:cNvPicPr>
          <p:nvPr>
            <p:ph sz="half" idx="2"/>
          </p:nvPr>
        </p:nvPicPr>
        <p:blipFill>
          <a:blip r:embed="rId3" cstate="print"/>
          <a:stretch>
            <a:fillRect/>
          </a:stretch>
        </p:blipFill>
        <p:spPr>
          <a:xfrm>
            <a:off x="5715000" y="2514600"/>
            <a:ext cx="3657600" cy="264817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ctr"/>
            <a:r>
              <a:rPr lang="en-US" dirty="0" smtClean="0"/>
              <a:t>BASEX inversion</a:t>
            </a:r>
            <a:endParaRPr lang="en-US" dirty="0"/>
          </a:p>
        </p:txBody>
      </p:sp>
      <p:sp>
        <p:nvSpPr>
          <p:cNvPr id="3" name="Content Placeholder 2"/>
          <p:cNvSpPr>
            <a:spLocks noGrp="1"/>
          </p:cNvSpPr>
          <p:nvPr>
            <p:ph sz="half" idx="1"/>
          </p:nvPr>
        </p:nvSpPr>
        <p:spPr>
          <a:xfrm>
            <a:off x="0" y="5715000"/>
            <a:ext cx="9144000" cy="1143000"/>
          </a:xfrm>
        </p:spPr>
        <p:txBody>
          <a:bodyPr/>
          <a:lstStyle/>
          <a:p>
            <a:r>
              <a:rPr lang="en-US" dirty="0" smtClean="0"/>
              <a:t>BASEX (</a:t>
            </a:r>
            <a:r>
              <a:rPr lang="en-US" dirty="0" err="1" smtClean="0"/>
              <a:t>BAsis</a:t>
            </a:r>
            <a:r>
              <a:rPr lang="en-US" dirty="0" smtClean="0"/>
              <a:t> Set </a:t>
            </a:r>
            <a:r>
              <a:rPr lang="en-US" dirty="0" err="1" smtClean="0"/>
              <a:t>EXpansion</a:t>
            </a:r>
            <a:r>
              <a:rPr lang="en-US" dirty="0" smtClean="0"/>
              <a:t>) forces axis of symmetry from raw to inversion</a:t>
            </a:r>
            <a:endParaRPr lang="en-US" dirty="0"/>
          </a:p>
        </p:txBody>
      </p:sp>
      <p:pic>
        <p:nvPicPr>
          <p:cNvPr id="5" name="Content Placeholder 3" descr="2d image.png"/>
          <p:cNvPicPr>
            <a:picLocks noGrp="1" noChangeAspect="1"/>
          </p:cNvPicPr>
          <p:nvPr>
            <p:ph sz="half" idx="2"/>
          </p:nvPr>
        </p:nvPicPr>
        <p:blipFill>
          <a:blip r:embed="rId3" cstate="print"/>
          <a:stretch>
            <a:fillRect/>
          </a:stretch>
        </p:blipFill>
        <p:spPr>
          <a:xfrm>
            <a:off x="457200" y="566928"/>
            <a:ext cx="3262516" cy="2514600"/>
          </a:xfrm>
        </p:spPr>
      </p:pic>
      <p:pic>
        <p:nvPicPr>
          <p:cNvPr id="6" name="Content Placeholder 3" descr="reconstruction.png"/>
          <p:cNvPicPr>
            <a:picLocks noChangeAspect="1"/>
          </p:cNvPicPr>
          <p:nvPr/>
        </p:nvPicPr>
        <p:blipFill>
          <a:blip r:embed="rId4" cstate="print"/>
          <a:stretch>
            <a:fillRect/>
          </a:stretch>
        </p:blipFill>
        <p:spPr>
          <a:xfrm>
            <a:off x="5562600" y="566928"/>
            <a:ext cx="3262516" cy="2514600"/>
          </a:xfrm>
          <a:prstGeom prst="rect">
            <a:avLst/>
          </a:prstGeom>
        </p:spPr>
      </p:pic>
      <p:pic>
        <p:nvPicPr>
          <p:cNvPr id="7" name="Picture 6" descr="fake quad raw.jpg"/>
          <p:cNvPicPr>
            <a:picLocks noChangeAspect="1"/>
          </p:cNvPicPr>
          <p:nvPr/>
        </p:nvPicPr>
        <p:blipFill>
          <a:blip r:embed="rId5" cstate="print"/>
          <a:stretch>
            <a:fillRect/>
          </a:stretch>
        </p:blipFill>
        <p:spPr>
          <a:xfrm>
            <a:off x="457200" y="3276600"/>
            <a:ext cx="3255146" cy="2514600"/>
          </a:xfrm>
          <a:prstGeom prst="rect">
            <a:avLst/>
          </a:prstGeom>
        </p:spPr>
      </p:pic>
      <p:pic>
        <p:nvPicPr>
          <p:cNvPr id="8" name="Picture 7" descr="fake quad basex.jpg"/>
          <p:cNvPicPr>
            <a:picLocks noChangeAspect="1"/>
          </p:cNvPicPr>
          <p:nvPr/>
        </p:nvPicPr>
        <p:blipFill>
          <a:blip r:embed="rId6" cstate="print"/>
          <a:stretch>
            <a:fillRect/>
          </a:stretch>
        </p:blipFill>
        <p:spPr>
          <a:xfrm>
            <a:off x="5559552" y="3273552"/>
            <a:ext cx="3255145" cy="2514600"/>
          </a:xfrm>
          <a:prstGeom prst="rect">
            <a:avLst/>
          </a:prstGeom>
        </p:spPr>
      </p:pic>
      <p:sp>
        <p:nvSpPr>
          <p:cNvPr id="9" name="Right Arrow 8"/>
          <p:cNvSpPr/>
          <p:nvPr/>
        </p:nvSpPr>
        <p:spPr>
          <a:xfrm flipV="1">
            <a:off x="3810000" y="4572000"/>
            <a:ext cx="1447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657600" y="2133600"/>
            <a:ext cx="1752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04800"/>
            <a:ext cx="1905000" cy="369332"/>
          </a:xfrm>
          <a:prstGeom prst="rect">
            <a:avLst/>
          </a:prstGeom>
          <a:noFill/>
        </p:spPr>
        <p:txBody>
          <a:bodyPr wrap="square" rtlCol="0">
            <a:spAutoFit/>
          </a:bodyPr>
          <a:lstStyle/>
          <a:p>
            <a:r>
              <a:rPr lang="en-US" dirty="0" smtClean="0"/>
              <a:t>Camera image</a:t>
            </a:r>
            <a:endParaRPr lang="en-US" dirty="0"/>
          </a:p>
        </p:txBody>
      </p:sp>
      <p:sp>
        <p:nvSpPr>
          <p:cNvPr id="12" name="TextBox 11"/>
          <p:cNvSpPr txBox="1"/>
          <p:nvPr/>
        </p:nvSpPr>
        <p:spPr>
          <a:xfrm>
            <a:off x="0" y="2895600"/>
            <a:ext cx="1524000" cy="369332"/>
          </a:xfrm>
          <a:prstGeom prst="rect">
            <a:avLst/>
          </a:prstGeom>
          <a:noFill/>
        </p:spPr>
        <p:txBody>
          <a:bodyPr wrap="square" rtlCol="0">
            <a:spAutoFit/>
          </a:bodyPr>
          <a:lstStyle/>
          <a:p>
            <a:r>
              <a:rPr lang="en-US" dirty="0" smtClean="0"/>
              <a:t>Test image</a:t>
            </a:r>
            <a:endParaRPr lang="en-US" dirty="0"/>
          </a:p>
        </p:txBody>
      </p:sp>
      <p:sp>
        <p:nvSpPr>
          <p:cNvPr id="13" name="Rectangle 12"/>
          <p:cNvSpPr/>
          <p:nvPr/>
        </p:nvSpPr>
        <p:spPr>
          <a:xfrm>
            <a:off x="762000" y="3276600"/>
            <a:ext cx="2514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98080" cy="1143000"/>
          </a:xfrm>
        </p:spPr>
        <p:txBody>
          <a:bodyPr/>
          <a:lstStyle/>
          <a:p>
            <a:pPr algn="l"/>
            <a:r>
              <a:rPr lang="en-US" dirty="0" smtClean="0"/>
              <a:t>BASEX accuracy</a:t>
            </a:r>
            <a:endParaRPr lang="en-US" dirty="0"/>
          </a:p>
        </p:txBody>
      </p:sp>
      <p:sp>
        <p:nvSpPr>
          <p:cNvPr id="3" name="Content Placeholder 2"/>
          <p:cNvSpPr>
            <a:spLocks noGrp="1"/>
          </p:cNvSpPr>
          <p:nvPr>
            <p:ph sz="half" idx="1"/>
          </p:nvPr>
        </p:nvSpPr>
        <p:spPr/>
        <p:txBody>
          <a:bodyPr/>
          <a:lstStyle/>
          <a:p>
            <a:r>
              <a:rPr lang="en-US" dirty="0" smtClean="0"/>
              <a:t>Induced an Abel transform on BASEX’S inversion</a:t>
            </a:r>
          </a:p>
          <a:p>
            <a:r>
              <a:rPr lang="en-US" dirty="0" smtClean="0"/>
              <a:t>Result is deconstructed 2-D plot </a:t>
            </a:r>
          </a:p>
          <a:p>
            <a:r>
              <a:rPr lang="en-US" dirty="0" smtClean="0"/>
              <a:t>Error ranges from </a:t>
            </a:r>
          </a:p>
          <a:p>
            <a:pPr>
              <a:buNone/>
            </a:pPr>
            <a:r>
              <a:rPr lang="en-US" dirty="0"/>
              <a:t> </a:t>
            </a:r>
            <a:r>
              <a:rPr lang="en-US" dirty="0" smtClean="0"/>
              <a:t>   2% - 35%</a:t>
            </a:r>
            <a:endParaRPr lang="en-US" dirty="0"/>
          </a:p>
        </p:txBody>
      </p:sp>
      <p:pic>
        <p:nvPicPr>
          <p:cNvPr id="5" name="Content Placeholder 4" descr="basex python.jpg"/>
          <p:cNvPicPr>
            <a:picLocks noGrp="1" noChangeAspect="1"/>
          </p:cNvPicPr>
          <p:nvPr>
            <p:ph sz="half" idx="2"/>
          </p:nvPr>
        </p:nvPicPr>
        <p:blipFill>
          <a:blip r:embed="rId3" cstate="print"/>
          <a:stretch>
            <a:fillRect/>
          </a:stretch>
        </p:blipFill>
        <p:spPr>
          <a:xfrm>
            <a:off x="4800600" y="228599"/>
            <a:ext cx="4138830" cy="3200400"/>
          </a:xfrm>
          <a:prstGeom prst="rect">
            <a:avLst/>
          </a:prstGeom>
        </p:spPr>
      </p:pic>
      <p:pic>
        <p:nvPicPr>
          <p:cNvPr id="6" name="Content Placeholder 3" descr="basex interdif.jpg"/>
          <p:cNvPicPr>
            <a:picLocks noChangeAspect="1"/>
          </p:cNvPicPr>
          <p:nvPr/>
        </p:nvPicPr>
        <p:blipFill>
          <a:blip r:embed="rId4" cstate="print"/>
          <a:stretch>
            <a:fillRect/>
          </a:stretch>
        </p:blipFill>
        <p:spPr>
          <a:xfrm>
            <a:off x="4876800" y="3657600"/>
            <a:ext cx="4141695" cy="3200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err="1" smtClean="0"/>
              <a:t>Vrakking</a:t>
            </a:r>
            <a:r>
              <a:rPr lang="en-US" dirty="0" smtClean="0"/>
              <a:t> iterative method</a:t>
            </a:r>
            <a:endParaRPr lang="en-US" dirty="0"/>
          </a:p>
        </p:txBody>
      </p:sp>
      <p:sp>
        <p:nvSpPr>
          <p:cNvPr id="9" name="Content Placeholder 8"/>
          <p:cNvSpPr>
            <a:spLocks noGrp="1"/>
          </p:cNvSpPr>
          <p:nvPr>
            <p:ph sz="half" idx="1"/>
          </p:nvPr>
        </p:nvSpPr>
        <p:spPr>
          <a:xfrm>
            <a:off x="3352800" y="2286000"/>
            <a:ext cx="1447800"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endParaRPr lang="en-US"/>
          </a:p>
        </p:txBody>
      </p:sp>
      <p:pic>
        <p:nvPicPr>
          <p:cNvPr id="15" name="Picture 45" descr="vrakkingtransform.jpg"/>
          <p:cNvPicPr>
            <a:picLocks noGrp="1" noChangeAspect="1"/>
          </p:cNvPicPr>
          <p:nvPr>
            <p:ph sz="half" idx="2"/>
          </p:nvPr>
        </p:nvPicPr>
        <p:blipFill>
          <a:blip r:embed="rId3" cstate="print"/>
          <a:srcRect/>
          <a:stretch>
            <a:fillRect/>
          </a:stretch>
        </p:blipFill>
        <p:spPr bwMode="auto">
          <a:xfrm>
            <a:off x="4873752" y="4041648"/>
            <a:ext cx="3192087" cy="2468880"/>
          </a:xfrm>
          <a:prstGeom prst="rect">
            <a:avLst/>
          </a:prstGeom>
          <a:noFill/>
          <a:ln w="9525">
            <a:noFill/>
            <a:miter lim="800000"/>
            <a:headEnd/>
            <a:tailEnd/>
          </a:ln>
        </p:spPr>
      </p:pic>
      <p:sp>
        <p:nvSpPr>
          <p:cNvPr id="10" name="Curved Left Arrow 9"/>
          <p:cNvSpPr/>
          <p:nvPr/>
        </p:nvSpPr>
        <p:spPr>
          <a:xfrm>
            <a:off x="8077200" y="2438400"/>
            <a:ext cx="914400" cy="3200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36" descr="baseximageraw.jpg"/>
          <p:cNvPicPr>
            <a:picLocks noChangeAspect="1"/>
          </p:cNvPicPr>
          <p:nvPr/>
        </p:nvPicPr>
        <p:blipFill>
          <a:blip r:embed="rId4" cstate="print"/>
          <a:srcRect/>
          <a:stretch>
            <a:fillRect/>
          </a:stretch>
        </p:blipFill>
        <p:spPr bwMode="auto">
          <a:xfrm>
            <a:off x="457200" y="1066800"/>
            <a:ext cx="3185256" cy="2468880"/>
          </a:xfrm>
          <a:prstGeom prst="rect">
            <a:avLst/>
          </a:prstGeom>
          <a:solidFill>
            <a:schemeClr val="accent1">
              <a:lumMod val="60000"/>
              <a:lumOff val="40000"/>
            </a:schemeClr>
          </a:solidFill>
          <a:ln w="9525">
            <a:noFill/>
            <a:miter lim="800000"/>
            <a:headEnd/>
            <a:tailEnd/>
          </a:ln>
          <a:scene3d>
            <a:camera prst="orthographicFront">
              <a:rot lat="0" lon="60000" rev="0"/>
            </a:camera>
            <a:lightRig rig="threePt" dir="t"/>
          </a:scene3d>
        </p:spPr>
      </p:pic>
      <p:pic>
        <p:nvPicPr>
          <p:cNvPr id="14" name="Picture 44" descr="vrakkinginverse.jpg"/>
          <p:cNvPicPr>
            <a:picLocks noChangeAspect="1"/>
          </p:cNvPicPr>
          <p:nvPr/>
        </p:nvPicPr>
        <p:blipFill>
          <a:blip r:embed="rId5" cstate="print"/>
          <a:srcRect/>
          <a:stretch>
            <a:fillRect/>
          </a:stretch>
        </p:blipFill>
        <p:spPr bwMode="auto">
          <a:xfrm>
            <a:off x="4876800" y="1069848"/>
            <a:ext cx="3192058" cy="2468880"/>
          </a:xfrm>
          <a:prstGeom prst="rect">
            <a:avLst/>
          </a:prstGeom>
          <a:noFill/>
          <a:ln w="9525">
            <a:noFill/>
            <a:miter lim="800000"/>
            <a:headEnd/>
            <a:tailEnd/>
          </a:ln>
        </p:spPr>
      </p:pic>
      <p:pic>
        <p:nvPicPr>
          <p:cNvPr id="16" name="Picture 15" descr="vrakkingerror.jpg"/>
          <p:cNvPicPr>
            <a:picLocks noChangeAspect="1"/>
          </p:cNvPicPr>
          <p:nvPr/>
        </p:nvPicPr>
        <p:blipFill>
          <a:blip r:embed="rId6" cstate="print"/>
          <a:stretch>
            <a:fillRect/>
          </a:stretch>
        </p:blipFill>
        <p:spPr>
          <a:xfrm>
            <a:off x="457200" y="4038600"/>
            <a:ext cx="3192518" cy="2468880"/>
          </a:xfrm>
          <a:prstGeom prst="rect">
            <a:avLst/>
          </a:prstGeom>
        </p:spPr>
      </p:pic>
      <p:sp>
        <p:nvSpPr>
          <p:cNvPr id="17" name="Left Arrow 16"/>
          <p:cNvSpPr/>
          <p:nvPr/>
        </p:nvSpPr>
        <p:spPr>
          <a:xfrm>
            <a:off x="3630168" y="5486400"/>
            <a:ext cx="914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57600" y="1752600"/>
            <a:ext cx="914400" cy="369332"/>
          </a:xfrm>
          <a:prstGeom prst="rect">
            <a:avLst/>
          </a:prstGeom>
          <a:noFill/>
        </p:spPr>
        <p:txBody>
          <a:bodyPr wrap="square" rtlCol="0">
            <a:spAutoFit/>
          </a:bodyPr>
          <a:lstStyle/>
          <a:p>
            <a:r>
              <a:rPr lang="en-US" dirty="0" smtClean="0"/>
              <a:t>invert</a:t>
            </a:r>
            <a:endParaRPr lang="en-US" dirty="0"/>
          </a:p>
        </p:txBody>
      </p:sp>
      <p:sp>
        <p:nvSpPr>
          <p:cNvPr id="19" name="TextBox 18"/>
          <p:cNvSpPr txBox="1"/>
          <p:nvPr/>
        </p:nvSpPr>
        <p:spPr>
          <a:xfrm>
            <a:off x="7391400" y="3657600"/>
            <a:ext cx="1524000" cy="369332"/>
          </a:xfrm>
          <a:prstGeom prst="rect">
            <a:avLst/>
          </a:prstGeom>
          <a:noFill/>
        </p:spPr>
        <p:txBody>
          <a:bodyPr wrap="square" rtlCol="0">
            <a:spAutoFit/>
          </a:bodyPr>
          <a:lstStyle/>
          <a:p>
            <a:r>
              <a:rPr lang="en-US" dirty="0" smtClean="0"/>
              <a:t>deconstruct</a:t>
            </a:r>
            <a:endParaRPr lang="en-US" dirty="0"/>
          </a:p>
        </p:txBody>
      </p:sp>
      <p:sp>
        <p:nvSpPr>
          <p:cNvPr id="20" name="TextBox 19"/>
          <p:cNvSpPr txBox="1"/>
          <p:nvPr/>
        </p:nvSpPr>
        <p:spPr>
          <a:xfrm>
            <a:off x="3611880" y="4876800"/>
            <a:ext cx="1066800" cy="646331"/>
          </a:xfrm>
          <a:prstGeom prst="rect">
            <a:avLst/>
          </a:prstGeom>
          <a:noFill/>
        </p:spPr>
        <p:txBody>
          <a:bodyPr wrap="square" rtlCol="0">
            <a:spAutoFit/>
          </a:bodyPr>
          <a:lstStyle/>
          <a:p>
            <a:pPr algn="ctr"/>
            <a:r>
              <a:rPr lang="en-US" dirty="0" smtClean="0"/>
              <a:t>Percent</a:t>
            </a:r>
          </a:p>
          <a:p>
            <a:pPr algn="ctr"/>
            <a:r>
              <a:rPr lang="en-US" dirty="0" smtClean="0"/>
              <a:t>error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Calibration</a:t>
            </a:r>
            <a:endParaRPr lang="en-US" dirty="0"/>
          </a:p>
        </p:txBody>
      </p:sp>
      <p:sp>
        <p:nvSpPr>
          <p:cNvPr id="3" name="Content Placeholder 2"/>
          <p:cNvSpPr>
            <a:spLocks noGrp="1"/>
          </p:cNvSpPr>
          <p:nvPr>
            <p:ph sz="half" idx="1"/>
          </p:nvPr>
        </p:nvSpPr>
        <p:spPr/>
        <p:txBody>
          <a:bodyPr/>
          <a:lstStyle/>
          <a:p>
            <a:r>
              <a:rPr lang="en-US" dirty="0" smtClean="0"/>
              <a:t>Spatial:</a:t>
            </a:r>
          </a:p>
          <a:p>
            <a:pPr>
              <a:buNone/>
            </a:pPr>
            <a:r>
              <a:rPr lang="en-US" dirty="0" smtClean="0"/>
              <a:t> compare distance</a:t>
            </a:r>
          </a:p>
          <a:p>
            <a:pPr>
              <a:buNone/>
            </a:pPr>
            <a:r>
              <a:rPr lang="en-US" dirty="0" smtClean="0"/>
              <a:t>between plates to</a:t>
            </a:r>
          </a:p>
          <a:p>
            <a:pPr>
              <a:buNone/>
            </a:pPr>
            <a:r>
              <a:rPr lang="en-US" dirty="0" smtClean="0"/>
              <a:t>distance in pixels</a:t>
            </a:r>
            <a:endParaRPr lang="en-US" dirty="0"/>
          </a:p>
        </p:txBody>
      </p:sp>
      <p:pic>
        <p:nvPicPr>
          <p:cNvPr id="4098" name="Picture 2" descr="S:\Fehrenbach\MOT-images\mot080206a.dib"/>
          <p:cNvPicPr>
            <a:picLocks noGrp="1" noChangeAspect="1" noChangeArrowheads="1"/>
          </p:cNvPicPr>
          <p:nvPr>
            <p:ph sz="half" idx="2"/>
          </p:nvPr>
        </p:nvPicPr>
        <p:blipFill>
          <a:blip r:embed="rId3" cstate="print"/>
          <a:srcRect/>
          <a:stretch>
            <a:fillRect/>
          </a:stretch>
        </p:blipFill>
        <p:spPr bwMode="auto">
          <a:xfrm>
            <a:off x="5181600" y="2133600"/>
            <a:ext cx="3048000" cy="228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Camera calibration</a:t>
            </a:r>
            <a:endParaRPr lang="en-US" dirty="0"/>
          </a:p>
        </p:txBody>
      </p:sp>
      <p:sp>
        <p:nvSpPr>
          <p:cNvPr id="5" name="Rectangle 4"/>
          <p:cNvSpPr/>
          <p:nvPr/>
        </p:nvSpPr>
        <p:spPr>
          <a:xfrm>
            <a:off x="533400" y="2670048"/>
            <a:ext cx="11430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2816352"/>
            <a:ext cx="1066800" cy="369332"/>
          </a:xfrm>
          <a:prstGeom prst="rect">
            <a:avLst/>
          </a:prstGeom>
          <a:noFill/>
        </p:spPr>
        <p:txBody>
          <a:bodyPr wrap="square" rtlCol="0">
            <a:spAutoFit/>
          </a:bodyPr>
          <a:lstStyle/>
          <a:p>
            <a:pPr algn="ctr"/>
            <a:r>
              <a:rPr lang="en-US" dirty="0" smtClean="0"/>
              <a:t>laser</a:t>
            </a:r>
            <a:endParaRPr lang="en-US" dirty="0"/>
          </a:p>
        </p:txBody>
      </p:sp>
      <p:sp>
        <p:nvSpPr>
          <p:cNvPr id="7" name="Right Arrow 6"/>
          <p:cNvSpPr/>
          <p:nvPr/>
        </p:nvSpPr>
        <p:spPr>
          <a:xfrm>
            <a:off x="2514600" y="2816352"/>
            <a:ext cx="2481072"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02352" y="2743200"/>
            <a:ext cx="1524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6048" y="2359152"/>
            <a:ext cx="530352" cy="369332"/>
          </a:xfrm>
          <a:prstGeom prst="rect">
            <a:avLst/>
          </a:prstGeom>
          <a:noFill/>
        </p:spPr>
        <p:txBody>
          <a:bodyPr wrap="square" rtlCol="0">
            <a:spAutoFit/>
          </a:bodyPr>
          <a:lstStyle/>
          <a:p>
            <a:r>
              <a:rPr lang="en-US" dirty="0" smtClean="0"/>
              <a:t>iris</a:t>
            </a:r>
            <a:endParaRPr lang="en-US" dirty="0"/>
          </a:p>
        </p:txBody>
      </p:sp>
      <p:sp>
        <p:nvSpPr>
          <p:cNvPr id="10" name="Right Arrow 9"/>
          <p:cNvSpPr/>
          <p:nvPr/>
        </p:nvSpPr>
        <p:spPr>
          <a:xfrm>
            <a:off x="5413248" y="2971800"/>
            <a:ext cx="457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6752" y="2743200"/>
            <a:ext cx="228600" cy="609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38800" y="1524000"/>
            <a:ext cx="990600" cy="1200329"/>
          </a:xfrm>
          <a:prstGeom prst="rect">
            <a:avLst/>
          </a:prstGeom>
          <a:noFill/>
        </p:spPr>
        <p:txBody>
          <a:bodyPr wrap="square" rtlCol="0">
            <a:spAutoFit/>
          </a:bodyPr>
          <a:lstStyle/>
          <a:p>
            <a:r>
              <a:rPr lang="en-US" dirty="0"/>
              <a:t>n</a:t>
            </a:r>
            <a:r>
              <a:rPr lang="en-US" dirty="0" smtClean="0"/>
              <a:t>eutral</a:t>
            </a:r>
          </a:p>
          <a:p>
            <a:r>
              <a:rPr lang="en-US" dirty="0"/>
              <a:t>d</a:t>
            </a:r>
            <a:r>
              <a:rPr lang="en-US" dirty="0" smtClean="0"/>
              <a:t>ensity </a:t>
            </a:r>
          </a:p>
          <a:p>
            <a:r>
              <a:rPr lang="en-US" dirty="0" smtClean="0"/>
              <a:t>filter</a:t>
            </a:r>
          </a:p>
          <a:p>
            <a:r>
              <a:rPr lang="en-US" dirty="0" smtClean="0"/>
              <a:t>(ND3.0)</a:t>
            </a:r>
            <a:endParaRPr lang="en-US" dirty="0"/>
          </a:p>
        </p:txBody>
      </p:sp>
      <p:sp>
        <p:nvSpPr>
          <p:cNvPr id="13" name="Right Arrow 12"/>
          <p:cNvSpPr/>
          <p:nvPr/>
        </p:nvSpPr>
        <p:spPr>
          <a:xfrm>
            <a:off x="6327648" y="2971800"/>
            <a:ext cx="457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15200" y="2670048"/>
            <a:ext cx="1371600" cy="762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98080" y="2816352"/>
            <a:ext cx="1219200" cy="369332"/>
          </a:xfrm>
          <a:prstGeom prst="rect">
            <a:avLst/>
          </a:prstGeom>
          <a:noFill/>
        </p:spPr>
        <p:txBody>
          <a:bodyPr wrap="square" rtlCol="0">
            <a:spAutoFit/>
          </a:bodyPr>
          <a:lstStyle/>
          <a:p>
            <a:r>
              <a:rPr lang="en-US" dirty="0" smtClean="0"/>
              <a:t>camera</a:t>
            </a:r>
            <a:endParaRPr lang="en-US" dirty="0"/>
          </a:p>
        </p:txBody>
      </p:sp>
      <p:sp>
        <p:nvSpPr>
          <p:cNvPr id="17" name="Rectangle 16"/>
          <p:cNvSpPr/>
          <p:nvPr/>
        </p:nvSpPr>
        <p:spPr>
          <a:xfrm>
            <a:off x="6949440" y="2743200"/>
            <a:ext cx="152400" cy="685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56248" y="2130552"/>
            <a:ext cx="1066800" cy="646331"/>
          </a:xfrm>
          <a:prstGeom prst="rect">
            <a:avLst/>
          </a:prstGeom>
          <a:noFill/>
        </p:spPr>
        <p:txBody>
          <a:bodyPr wrap="square" rtlCol="0">
            <a:spAutoFit/>
          </a:bodyPr>
          <a:lstStyle/>
          <a:p>
            <a:r>
              <a:rPr lang="en-US" dirty="0"/>
              <a:t>p</a:t>
            </a:r>
            <a:r>
              <a:rPr lang="en-US" dirty="0" smtClean="0"/>
              <a:t>ower meter</a:t>
            </a:r>
            <a:endParaRPr lang="en-US" dirty="0"/>
          </a:p>
        </p:txBody>
      </p:sp>
      <p:sp>
        <p:nvSpPr>
          <p:cNvPr id="19" name="TextBox 18"/>
          <p:cNvSpPr txBox="1"/>
          <p:nvPr/>
        </p:nvSpPr>
        <p:spPr>
          <a:xfrm>
            <a:off x="990600" y="1219200"/>
            <a:ext cx="5410200" cy="584775"/>
          </a:xfrm>
          <a:prstGeom prst="rect">
            <a:avLst/>
          </a:prstGeom>
          <a:noFill/>
        </p:spPr>
        <p:txBody>
          <a:bodyPr wrap="square" rtlCol="0">
            <a:spAutoFit/>
          </a:bodyPr>
          <a:lstStyle/>
          <a:p>
            <a:r>
              <a:rPr lang="en-US" sz="3200" dirty="0" smtClean="0"/>
              <a:t>Intensity calibration</a:t>
            </a:r>
            <a:endParaRPr lang="en-US" sz="3200" dirty="0"/>
          </a:p>
        </p:txBody>
      </p:sp>
      <p:sp>
        <p:nvSpPr>
          <p:cNvPr id="28" name="Rectangle 27"/>
          <p:cNvSpPr/>
          <p:nvPr/>
        </p:nvSpPr>
        <p:spPr>
          <a:xfrm>
            <a:off x="2209800" y="2743200"/>
            <a:ext cx="152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1752600" y="297180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828800" y="2057400"/>
            <a:ext cx="1143000" cy="646331"/>
          </a:xfrm>
          <a:prstGeom prst="rect">
            <a:avLst/>
          </a:prstGeom>
          <a:noFill/>
        </p:spPr>
        <p:txBody>
          <a:bodyPr wrap="square" rtlCol="0">
            <a:spAutoFit/>
          </a:bodyPr>
          <a:lstStyle/>
          <a:p>
            <a:pPr algn="ctr"/>
            <a:r>
              <a:rPr lang="en-US" dirty="0" smtClean="0"/>
              <a:t>Diverging lens</a:t>
            </a:r>
            <a:endParaRPr lang="en-US" dirty="0"/>
          </a:p>
        </p:txBody>
      </p:sp>
      <p:sp>
        <p:nvSpPr>
          <p:cNvPr id="42" name="Freeform 41"/>
          <p:cNvSpPr/>
          <p:nvPr/>
        </p:nvSpPr>
        <p:spPr>
          <a:xfrm>
            <a:off x="1289304" y="4641850"/>
            <a:ext cx="962025" cy="1112837"/>
          </a:xfrm>
          <a:custGeom>
            <a:avLst/>
            <a:gdLst>
              <a:gd name="connsiteX0" fmla="*/ 0 w 962025"/>
              <a:gd name="connsiteY0" fmla="*/ 1092200 h 1112837"/>
              <a:gd name="connsiteX1" fmla="*/ 495300 w 962025"/>
              <a:gd name="connsiteY1" fmla="*/ 6350 h 1112837"/>
              <a:gd name="connsiteX2" fmla="*/ 962025 w 962025"/>
              <a:gd name="connsiteY2" fmla="*/ 1054100 h 1112837"/>
            </a:gdLst>
            <a:ahLst/>
            <a:cxnLst>
              <a:cxn ang="0">
                <a:pos x="connsiteX0" y="connsiteY0"/>
              </a:cxn>
              <a:cxn ang="0">
                <a:pos x="connsiteX1" y="connsiteY1"/>
              </a:cxn>
              <a:cxn ang="0">
                <a:pos x="connsiteX2" y="connsiteY2"/>
              </a:cxn>
            </a:cxnLst>
            <a:rect l="l" t="t" r="r" b="b"/>
            <a:pathLst>
              <a:path w="962025" h="1112837">
                <a:moveTo>
                  <a:pt x="0" y="1092200"/>
                </a:moveTo>
                <a:cubicBezTo>
                  <a:pt x="167481" y="552450"/>
                  <a:pt x="334962" y="12700"/>
                  <a:pt x="495300" y="6350"/>
                </a:cubicBezTo>
                <a:cubicBezTo>
                  <a:pt x="655638" y="0"/>
                  <a:pt x="936625" y="1112837"/>
                  <a:pt x="962025" y="1054100"/>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862072" y="4608513"/>
            <a:ext cx="1504950" cy="1096962"/>
          </a:xfrm>
          <a:custGeom>
            <a:avLst/>
            <a:gdLst>
              <a:gd name="connsiteX0" fmla="*/ 0 w 1504950"/>
              <a:gd name="connsiteY0" fmla="*/ 1096962 h 1096962"/>
              <a:gd name="connsiteX1" fmla="*/ 704850 w 1504950"/>
              <a:gd name="connsiteY1" fmla="*/ 11112 h 1096962"/>
              <a:gd name="connsiteX2" fmla="*/ 1504950 w 1504950"/>
              <a:gd name="connsiteY2" fmla="*/ 1030287 h 1096962"/>
            </a:gdLst>
            <a:ahLst/>
            <a:cxnLst>
              <a:cxn ang="0">
                <a:pos x="connsiteX0" y="connsiteY0"/>
              </a:cxn>
              <a:cxn ang="0">
                <a:pos x="connsiteX1" y="connsiteY1"/>
              </a:cxn>
              <a:cxn ang="0">
                <a:pos x="connsiteX2" y="connsiteY2"/>
              </a:cxn>
            </a:cxnLst>
            <a:rect l="l" t="t" r="r" b="b"/>
            <a:pathLst>
              <a:path w="1504950" h="1096962">
                <a:moveTo>
                  <a:pt x="0" y="1096962"/>
                </a:moveTo>
                <a:cubicBezTo>
                  <a:pt x="227012" y="559593"/>
                  <a:pt x="454025" y="22224"/>
                  <a:pt x="704850" y="11112"/>
                </a:cubicBezTo>
                <a:cubicBezTo>
                  <a:pt x="955675" y="0"/>
                  <a:pt x="1397000" y="844549"/>
                  <a:pt x="1504950" y="1030287"/>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Arrow Connector 50"/>
          <p:cNvCxnSpPr/>
          <p:nvPr/>
        </p:nvCxnSpPr>
        <p:spPr>
          <a:xfrm>
            <a:off x="2286000" y="5105400"/>
            <a:ext cx="533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419600" y="5105400"/>
            <a:ext cx="609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048000" y="4724400"/>
            <a:ext cx="762000" cy="0"/>
          </a:xfrm>
          <a:prstGeom prst="line">
            <a:avLst/>
          </a:prstGeom>
          <a:ln w="2159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352800" y="4724400"/>
            <a:ext cx="762000" cy="0"/>
          </a:xfrm>
          <a:prstGeom prst="line">
            <a:avLst/>
          </a:prstGeom>
          <a:ln w="2159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91100" y="52959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6096001" y="5257800"/>
            <a:ext cx="914401" cy="2"/>
          </a:xfrm>
          <a:prstGeom prst="line">
            <a:avLst/>
          </a:prstGeom>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5410200" y="4495800"/>
            <a:ext cx="1115121" cy="341971"/>
          </a:xfrm>
          <a:custGeom>
            <a:avLst/>
            <a:gdLst>
              <a:gd name="connsiteX0" fmla="*/ 0 w 1115121"/>
              <a:gd name="connsiteY0" fmla="*/ 341971 h 341971"/>
              <a:gd name="connsiteX1" fmla="*/ 546409 w 1115121"/>
              <a:gd name="connsiteY1" fmla="*/ 7434 h 341971"/>
              <a:gd name="connsiteX2" fmla="*/ 1115121 w 1115121"/>
              <a:gd name="connsiteY2" fmla="*/ 297366 h 341971"/>
            </a:gdLst>
            <a:ahLst/>
            <a:cxnLst>
              <a:cxn ang="0">
                <a:pos x="connsiteX0" y="connsiteY0"/>
              </a:cxn>
              <a:cxn ang="0">
                <a:pos x="connsiteX1" y="connsiteY1"/>
              </a:cxn>
              <a:cxn ang="0">
                <a:pos x="connsiteX2" y="connsiteY2"/>
              </a:cxn>
            </a:cxnLst>
            <a:rect l="l" t="t" r="r" b="b"/>
            <a:pathLst>
              <a:path w="1115121" h="341971">
                <a:moveTo>
                  <a:pt x="0" y="341971"/>
                </a:moveTo>
                <a:cubicBezTo>
                  <a:pt x="180278" y="178419"/>
                  <a:pt x="360556" y="14868"/>
                  <a:pt x="546409" y="7434"/>
                </a:cubicBezTo>
                <a:cubicBezTo>
                  <a:pt x="732262" y="0"/>
                  <a:pt x="1040780" y="286215"/>
                  <a:pt x="1115121" y="2973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2479</TotalTime>
  <Words>1560</Words>
  <Application>Microsoft Office PowerPoint</Application>
  <PresentationFormat>On-screen Show (4:3)</PresentationFormat>
  <Paragraphs>85</Paragraphs>
  <Slides>12</Slides>
  <Notes>12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12</vt:i4>
      </vt:variant>
    </vt:vector>
  </HeadingPairs>
  <TitlesOfParts>
    <vt:vector size="16" baseType="lpstr">
      <vt:lpstr>Solstice</vt:lpstr>
      <vt:lpstr>Apex</vt:lpstr>
      <vt:lpstr>Microsoft Equation 3.0</vt:lpstr>
      <vt:lpstr>Equation</vt:lpstr>
      <vt:lpstr>Measuring the Density of Atoms in a Magneto-Optical Trap</vt:lpstr>
      <vt:lpstr>The Goal</vt:lpstr>
      <vt:lpstr>87Rb Hyperfine Structure</vt:lpstr>
      <vt:lpstr>What is a magneto-optical trap?</vt:lpstr>
      <vt:lpstr>BASEX inversion</vt:lpstr>
      <vt:lpstr>BASEX accuracy</vt:lpstr>
      <vt:lpstr>Vrakking iterative method</vt:lpstr>
      <vt:lpstr>Camera Calibration</vt:lpstr>
      <vt:lpstr>Camera calibration</vt:lpstr>
      <vt:lpstr>Camera calibration</vt:lpstr>
      <vt:lpstr>Results </vt:lpstr>
      <vt:lpstr>Slide 12</vt:lpstr>
    </vt:vector>
  </TitlesOfParts>
  <Company>Kansas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Density of Cold Collision Processes</dc:title>
  <dc:creator>camcook</dc:creator>
  <cp:lastModifiedBy>camcook</cp:lastModifiedBy>
  <cp:revision>141</cp:revision>
  <dcterms:created xsi:type="dcterms:W3CDTF">2010-08-03T16:31:55Z</dcterms:created>
  <dcterms:modified xsi:type="dcterms:W3CDTF">2010-08-05T22:17:46Z</dcterms:modified>
</cp:coreProperties>
</file>