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70" r:id="rId6"/>
    <p:sldId id="258" r:id="rId7"/>
    <p:sldId id="281" r:id="rId8"/>
    <p:sldId id="288" r:id="rId9"/>
    <p:sldId id="287" r:id="rId10"/>
    <p:sldId id="276" r:id="rId11"/>
    <p:sldId id="275" r:id="rId12"/>
    <p:sldId id="277" r:id="rId13"/>
    <p:sldId id="26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800000"/>
    <a:srgbClr val="103350"/>
    <a:srgbClr val="002136"/>
    <a:srgbClr val="63B7C6"/>
    <a:srgbClr val="0C4360"/>
    <a:srgbClr val="1B6872"/>
    <a:srgbClr val="0C75AC"/>
    <a:srgbClr val="002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5457B-CDAE-4DEB-AEC8-C82DE2312E37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430A-4AA4-45C8-AC23-CD6B61C41A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B78EA-28CE-41D8-9043-90E391E5F567}" type="datetimeFigureOut">
              <a:rPr lang="en-US" noProof="0" smtClean="0"/>
              <a:t>8/8/2023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D747-9380-41EE-9946-EC9EC0CA5D1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695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9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626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745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8682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65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98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304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638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85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6751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147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31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5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7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74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7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1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3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0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54" r:id="rId5"/>
    <p:sldLayoutId id="2147483661" r:id="rId6"/>
    <p:sldLayoutId id="2147483677" r:id="rId7"/>
    <p:sldLayoutId id="2147483674" r:id="rId8"/>
    <p:sldLayoutId id="2147483665" r:id="rId9"/>
    <p:sldLayoutId id="2147483673" r:id="rId10"/>
    <p:sldLayoutId id="2147483662" r:id="rId11"/>
    <p:sldLayoutId id="2147483663" r:id="rId12"/>
    <p:sldLayoutId id="2147483664" r:id="rId13"/>
    <p:sldLayoutId id="2147483675" r:id="rId14"/>
    <p:sldLayoutId id="2147483676" r:id="rId15"/>
    <p:sldLayoutId id="2147483672" r:id="rId16"/>
    <p:sldLayoutId id="2147483667" r:id="rId17"/>
    <p:sldLayoutId id="214748366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1488" y="2733779"/>
            <a:ext cx="9358468" cy="1243584"/>
          </a:xfrm>
        </p:spPr>
        <p:txBody>
          <a:bodyPr/>
          <a:lstStyle/>
          <a:p>
            <a:r>
              <a:rPr lang="en-US" dirty="0"/>
              <a:t>Direct and </a:t>
            </a:r>
            <a:r>
              <a:rPr lang="en-US" dirty="0" err="1"/>
              <a:t>Rescattered</a:t>
            </a:r>
            <a:r>
              <a:rPr lang="en-US" dirty="0"/>
              <a:t> Electrons under Ultrafast Laser Pulses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29E5C6D-AB35-E991-60F1-8F3D2BD1C844}"/>
              </a:ext>
            </a:extLst>
          </p:cNvPr>
          <p:cNvSpPr txBox="1">
            <a:spLocks/>
          </p:cNvSpPr>
          <p:nvPr/>
        </p:nvSpPr>
        <p:spPr>
          <a:xfrm>
            <a:off x="2761488" y="4119738"/>
            <a:ext cx="7077456" cy="2080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GB" sz="1800" kern="1200" spc="3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Jackson Diodati</a:t>
            </a:r>
          </a:p>
          <a:p>
            <a:r>
              <a:rPr lang="en-US" sz="2200" dirty="0"/>
              <a:t>Prof. </a:t>
            </a:r>
            <a:r>
              <a:rPr lang="en-US" sz="2200" dirty="0" err="1"/>
              <a:t>Chii</a:t>
            </a:r>
            <a:r>
              <a:rPr lang="en-US" sz="2200" dirty="0"/>
              <a:t>-Dong Lin &amp; Dr. Isaac Yuen</a:t>
            </a:r>
          </a:p>
          <a:p>
            <a:r>
              <a:rPr lang="en-US" sz="2200" dirty="0"/>
              <a:t>KSU REU 2023</a:t>
            </a:r>
          </a:p>
        </p:txBody>
      </p:sp>
    </p:spTree>
    <p:extLst>
      <p:ext uri="{BB962C8B-B14F-4D97-AF65-F5344CB8AC3E}">
        <p14:creationId xmlns:p14="http://schemas.microsoft.com/office/powerpoint/2010/main" val="18600502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5962" y="619682"/>
            <a:ext cx="4945598" cy="1243584"/>
          </a:xfrm>
        </p:spPr>
        <p:txBody>
          <a:bodyPr/>
          <a:lstStyle/>
          <a:p>
            <a:r>
              <a:rPr lang="en-GB" dirty="0"/>
              <a:t>Thank you to…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D2E63-EAFB-8110-BEE2-B40CCB1DFF9D}"/>
              </a:ext>
            </a:extLst>
          </p:cNvPr>
          <p:cNvSpPr txBox="1"/>
          <p:nvPr/>
        </p:nvSpPr>
        <p:spPr>
          <a:xfrm>
            <a:off x="5373858" y="1772529"/>
            <a:ext cx="5725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Prof. Loren Greenman, Prof. J.T., and Kim Coy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Prof. </a:t>
            </a:r>
            <a:r>
              <a:rPr lang="en-US" dirty="0" err="1">
                <a:solidFill>
                  <a:schemeClr val="bg1"/>
                </a:solidFill>
              </a:rPr>
              <a:t>Chii</a:t>
            </a:r>
            <a:r>
              <a:rPr lang="en-US" dirty="0">
                <a:solidFill>
                  <a:schemeClr val="bg1"/>
                </a:solidFill>
              </a:rPr>
              <a:t>-Dong Lin and Dr. Isaac Yuen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Kansas State University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National Science Foundation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for listening!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BDD4F-8674-68A3-0757-A5B5D3AE5FF0}"/>
              </a:ext>
            </a:extLst>
          </p:cNvPr>
          <p:cNvSpPr txBox="1"/>
          <p:nvPr/>
        </p:nvSpPr>
        <p:spPr>
          <a:xfrm>
            <a:off x="1474123" y="5454705"/>
            <a:ext cx="10559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</a:rPr>
              <a:t> This material is based upon work supported by the National Science Foundation under Grant No. #2244539. Any opinions, findings, and conclusions or recommendations expressed in this material are those of the author(s) and do not necessarily reflect the views of the National Science Foundation.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NSF Logo, symbol, meaning, history, PNG, brand">
            <a:extLst>
              <a:ext uri="{FF2B5EF4-FFF2-40B4-BE49-F238E27FC236}">
                <a16:creationId xmlns:a16="http://schemas.microsoft.com/office/drawing/2014/main" id="{7789C3C6-E5B8-66AE-59BD-B455E0E49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515" y="206049"/>
            <a:ext cx="4649585" cy="26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nsas State Wildcats Logo and symbol, meaning, history, PNG ...">
            <a:extLst>
              <a:ext uri="{FF2B5EF4-FFF2-40B4-BE49-F238E27FC236}">
                <a16:creationId xmlns:a16="http://schemas.microsoft.com/office/drawing/2014/main" id="{27ED195A-245A-15E8-B176-CB2E21A5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950" y="3016113"/>
            <a:ext cx="3228052" cy="18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71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095E-96E6-CEFE-FCE7-5171A1BD5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9184" y="1116953"/>
            <a:ext cx="4945598" cy="1243584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5463D-8774-5421-7B61-F8036D4BB051}"/>
              </a:ext>
            </a:extLst>
          </p:cNvPr>
          <p:cNvSpPr txBox="1"/>
          <p:nvPr/>
        </p:nvSpPr>
        <p:spPr>
          <a:xfrm>
            <a:off x="4667619" y="3297135"/>
            <a:ext cx="6788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How do you determine Soft-Core </a:t>
            </a:r>
            <a:r>
              <a:rPr lang="en-US" sz="2500" dirty="0" err="1">
                <a:solidFill>
                  <a:schemeClr val="bg1"/>
                </a:solidFill>
              </a:rPr>
              <a:t>Coloumb</a:t>
            </a:r>
            <a:r>
              <a:rPr lang="en-US" sz="2500" dirty="0">
                <a:solidFill>
                  <a:schemeClr val="bg1"/>
                </a:solidFill>
              </a:rPr>
              <a:t> Potential constant?</a:t>
            </a:r>
          </a:p>
          <a:p>
            <a:endParaRPr lang="en-US" sz="2500" dirty="0">
              <a:solidFill>
                <a:schemeClr val="bg1"/>
              </a:solidFill>
            </a:endParaRPr>
          </a:p>
          <a:p>
            <a:r>
              <a:rPr lang="en-US" sz="2500" dirty="0">
                <a:solidFill>
                  <a:schemeClr val="bg1"/>
                </a:solidFill>
              </a:rPr>
              <a:t>Why does the simulation not start at t = 0?</a:t>
            </a:r>
          </a:p>
          <a:p>
            <a:endParaRPr lang="en-US" sz="2500" dirty="0">
              <a:solidFill>
                <a:schemeClr val="bg1"/>
              </a:solidFill>
            </a:endParaRPr>
          </a:p>
          <a:p>
            <a:r>
              <a:rPr lang="en-US" sz="2500" dirty="0">
                <a:solidFill>
                  <a:schemeClr val="bg1"/>
                </a:solidFill>
              </a:rPr>
              <a:t>What is the energy parameter U</a:t>
            </a:r>
            <a:r>
              <a:rPr lang="en-US" sz="2500" baseline="-25000" dirty="0">
                <a:solidFill>
                  <a:schemeClr val="bg1"/>
                </a:solidFill>
              </a:rPr>
              <a:t>p</a:t>
            </a:r>
            <a:r>
              <a:rPr lang="en-US" sz="25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686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90931"/>
          </a:xfrm>
        </p:spPr>
        <p:txBody>
          <a:bodyPr/>
          <a:lstStyle/>
          <a:p>
            <a:r>
              <a:rPr lang="en-US" sz="3600" dirty="0"/>
              <a:t>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299" y="6315075"/>
            <a:ext cx="406400" cy="365125"/>
          </a:xfrm>
        </p:spPr>
        <p:txBody>
          <a:bodyPr/>
          <a:lstStyle/>
          <a:p>
            <a:fld id="{C263D6C4-4840-40CC-AC84-17E24B3B7BD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995CB35-4FDA-0ACE-F4A8-7F7F0C1A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498" y="1625385"/>
            <a:ext cx="8713569" cy="420460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Simulating direct scattering and elastic </a:t>
            </a:r>
            <a:r>
              <a:rPr lang="en-US" sz="3000" dirty="0" err="1"/>
              <a:t>rescattering</a:t>
            </a:r>
            <a:r>
              <a:rPr lang="en-US" sz="3000" dirty="0"/>
              <a:t> of electrons under ultrashort strong laser pulses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Calculating values such as ionization probability, energy of ionized electron, etc.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Goal is to explain the electron energy spectra for </a:t>
            </a:r>
            <a:r>
              <a:rPr lang="en-US" sz="3000" dirty="0" err="1"/>
              <a:t>rescattered</a:t>
            </a:r>
            <a:r>
              <a:rPr lang="en-US" sz="3000" dirty="0"/>
              <a:t> electrons</a:t>
            </a:r>
          </a:p>
        </p:txBody>
      </p:sp>
    </p:spTree>
    <p:extLst>
      <p:ext uri="{BB962C8B-B14F-4D97-AF65-F5344CB8AC3E}">
        <p14:creationId xmlns:p14="http://schemas.microsoft.com/office/powerpoint/2010/main" val="147221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65" y="536789"/>
            <a:ext cx="11214100" cy="53553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What are Direct and </a:t>
            </a:r>
            <a:r>
              <a:rPr lang="en-US" dirty="0" err="1"/>
              <a:t>Rescattered</a:t>
            </a:r>
            <a:r>
              <a:rPr lang="en-US" dirty="0"/>
              <a:t> Electrons?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65" y="6350060"/>
            <a:ext cx="406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63D6C4-4840-40CC-AC84-17E24B3B7BD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3-Step Process:</a:t>
            </a:r>
          </a:p>
          <a:p>
            <a:pPr marL="742950" indent="-742950">
              <a:buAutoNum type="arabicPeriod"/>
            </a:pPr>
            <a:r>
              <a:rPr lang="en-US" sz="3200" dirty="0"/>
              <a:t>Initial Ionization of Electron (Direct process ends here)</a:t>
            </a:r>
          </a:p>
          <a:p>
            <a:pPr marL="742950" indent="-742950">
              <a:buAutoNum type="arabicPeriod"/>
            </a:pPr>
            <a:r>
              <a:rPr lang="en-US" sz="3200" dirty="0"/>
              <a:t>Change of e-field direction leads to electron acceleration</a:t>
            </a:r>
          </a:p>
          <a:p>
            <a:pPr marL="742950" indent="-742950">
              <a:buAutoNum type="arabicPeriod"/>
            </a:pPr>
            <a:r>
              <a:rPr lang="en-US" sz="3200" dirty="0"/>
              <a:t>Electron is “</a:t>
            </a:r>
            <a:r>
              <a:rPr lang="en-US" sz="3200" dirty="0" err="1"/>
              <a:t>rescattered</a:t>
            </a:r>
            <a:r>
              <a:rPr lang="en-US" sz="3200" dirty="0"/>
              <a:t>” again after passing through atom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CA8857-C30B-BC81-8E36-D076EDA9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7802" y="2504777"/>
            <a:ext cx="6073828" cy="23839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AE152E-ADD0-0AB3-C73C-5D3CD2C79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010" y="6315075"/>
            <a:ext cx="4481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Midorikawa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Nat.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640 (2011)</a:t>
            </a:r>
          </a:p>
        </p:txBody>
      </p:sp>
    </p:spTree>
    <p:extLst>
      <p:ext uri="{BB962C8B-B14F-4D97-AF65-F5344CB8AC3E}">
        <p14:creationId xmlns:p14="http://schemas.microsoft.com/office/powerpoint/2010/main" val="373348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A992ED-3350-648C-C465-BCD28EA90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9"/>
          <a:stretch/>
        </p:blipFill>
        <p:spPr bwMode="auto">
          <a:xfrm>
            <a:off x="6711266" y="1061500"/>
            <a:ext cx="5036234" cy="532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90931"/>
          </a:xfrm>
        </p:spPr>
        <p:txBody>
          <a:bodyPr/>
          <a:lstStyle/>
          <a:p>
            <a:r>
              <a:rPr lang="en-US" sz="3600" dirty="0"/>
              <a:t>Photoelectron Spectra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299" y="6315075"/>
            <a:ext cx="406400" cy="365125"/>
          </a:xfrm>
        </p:spPr>
        <p:txBody>
          <a:bodyPr/>
          <a:lstStyle/>
          <a:p>
            <a:fld id="{C263D6C4-4840-40CC-AC84-17E24B3B7B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66D67-9274-74BA-DF68-7ED4638DF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3878" y="6492874"/>
            <a:ext cx="6229567" cy="3651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C. Blaga, Kansas State University AMO Seminar, November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73CE19-D069-60FD-8294-F54B8923B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0"/>
          <a:stretch/>
        </p:blipFill>
        <p:spPr bwMode="auto">
          <a:xfrm>
            <a:off x="732849" y="1061500"/>
            <a:ext cx="5185812" cy="53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2C4FFE-44BD-83F1-F0F2-6C4CBB06884F}"/>
                  </a:ext>
                </a:extLst>
              </p:cNvPr>
              <p:cNvSpPr txBox="1"/>
              <p:nvPr/>
            </p:nvSpPr>
            <p:spPr>
              <a:xfrm>
                <a:off x="6858001" y="212627"/>
                <a:ext cx="5093482" cy="589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sz="3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ℏ</m:t>
                      </m:r>
                      <m:r>
                        <a:rPr lang="en-US" sz="3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𝐼𝑃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2C4FFE-44BD-83F1-F0F2-6C4CBB068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1" y="212627"/>
                <a:ext cx="5093482" cy="5895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430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292853-9735-D70B-48B3-97A736BCF151}"/>
              </a:ext>
            </a:extLst>
          </p:cNvPr>
          <p:cNvSpPr/>
          <p:nvPr/>
        </p:nvSpPr>
        <p:spPr>
          <a:xfrm>
            <a:off x="0" y="1133857"/>
            <a:ext cx="12192000" cy="57241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90931"/>
          </a:xfrm>
        </p:spPr>
        <p:txBody>
          <a:bodyPr/>
          <a:lstStyle/>
          <a:p>
            <a:r>
              <a:rPr lang="en-US" sz="3600" dirty="0"/>
              <a:t>Modelling of Electron Wavefunction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299" y="6315075"/>
            <a:ext cx="406400" cy="365125"/>
          </a:xfrm>
        </p:spPr>
        <p:txBody>
          <a:bodyPr/>
          <a:lstStyle/>
          <a:p>
            <a:fld id="{C263D6C4-4840-40CC-AC84-17E24B3B7BDE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9">
                <a:extLst>
                  <a:ext uri="{FF2B5EF4-FFF2-40B4-BE49-F238E27FC236}">
                    <a16:creationId xmlns:a16="http://schemas.microsoft.com/office/drawing/2014/main" id="{7995CB35-4FDA-0ACE-F4A8-7F7F0C1A6FBE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44499" y="1625385"/>
                <a:ext cx="10543999" cy="4204608"/>
              </a:xfrm>
            </p:spPr>
            <p:txBody>
              <a:bodyPr/>
              <a:lstStyle/>
              <a:p>
                <a:r>
                  <a:rPr lang="en-US" sz="30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Numerov Method </a:t>
                </a:r>
                <a:r>
                  <a:rPr lang="en-US" sz="3000" dirty="0"/>
                  <a:t>to calculate stationary states under atomic soft-core potential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3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US" sz="3000" b="0" dirty="0">
                  <a:solidFill>
                    <a:schemeClr val="bg1"/>
                  </a:solidFill>
                </a:endParaRPr>
              </a:p>
              <a:p>
                <a:r>
                  <a:rPr lang="en-US" sz="3000" dirty="0">
                    <a:solidFill>
                      <a:srgbClr val="FF66CC"/>
                    </a:solidFill>
                  </a:rPr>
                  <a:t>Crank-Nicolson Method </a:t>
                </a:r>
                <a:r>
                  <a:rPr lang="en-US" sz="3000" dirty="0"/>
                  <a:t>to propagate wavefunction over time with </a:t>
                </a:r>
                <a:r>
                  <a:rPr lang="en-US" sz="3000" dirty="0" err="1"/>
                  <a:t>TDSE</a:t>
                </a:r>
                <a:r>
                  <a:rPr lang="en-US" sz="3000" dirty="0"/>
                  <a:t>:</a:t>
                </a:r>
                <a:endParaRPr lang="en-US" sz="3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3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3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Text Placeholder 9">
                <a:extLst>
                  <a:ext uri="{FF2B5EF4-FFF2-40B4-BE49-F238E27FC236}">
                    <a16:creationId xmlns:a16="http://schemas.microsoft.com/office/drawing/2014/main" id="{7995CB35-4FDA-0ACE-F4A8-7F7F0C1A6F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44499" y="1625385"/>
                <a:ext cx="10543999" cy="4204608"/>
              </a:xfrm>
              <a:blipFill>
                <a:blip r:embed="rId2"/>
                <a:stretch>
                  <a:fillRect l="-1214" t="-1887" r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3E947AF-AB77-3123-AD3F-9883FC1BC503}"/>
              </a:ext>
            </a:extLst>
          </p:cNvPr>
          <p:cNvSpPr txBox="1"/>
          <p:nvPr/>
        </p:nvSpPr>
        <p:spPr>
          <a:xfrm>
            <a:off x="888998" y="5721357"/>
            <a:ext cx="1130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B. R. Johnson; </a:t>
            </a:r>
            <a:r>
              <a:rPr lang="en-US" b="0" i="1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J. Chem. Phys.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 (1977).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github.com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aychun</a:t>
            </a:r>
            <a:r>
              <a:rPr lang="en-US" dirty="0">
                <a:solidFill>
                  <a:schemeClr val="bg1"/>
                </a:solidFill>
              </a:rPr>
              <a:t>/Crank-Nicolson-Method-for-Time-Dependent-Schrodinger-Equation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A12643-9D9B-F0BB-BB5C-D9E3289E7E4D}"/>
                  </a:ext>
                </a:extLst>
              </p:cNvPr>
              <p:cNvSpPr txBox="1"/>
              <p:nvPr/>
            </p:nvSpPr>
            <p:spPr>
              <a:xfrm>
                <a:off x="5716498" y="4426730"/>
                <a:ext cx="5668309" cy="956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A12643-9D9B-F0BB-BB5C-D9E3289E7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498" y="4426730"/>
                <a:ext cx="5668309" cy="9567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43CC76D-E107-C5DC-3BD9-B533451EB765}"/>
              </a:ext>
            </a:extLst>
          </p:cNvPr>
          <p:cNvSpPr txBox="1"/>
          <p:nvPr/>
        </p:nvSpPr>
        <p:spPr>
          <a:xfrm>
            <a:off x="5585021" y="1503201"/>
            <a:ext cx="6438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2B6EF-F0A2-E100-45DE-B92510B704A2}"/>
              </a:ext>
            </a:extLst>
          </p:cNvPr>
          <p:cNvSpPr txBox="1"/>
          <p:nvPr/>
        </p:nvSpPr>
        <p:spPr>
          <a:xfrm>
            <a:off x="5600573" y="2738338"/>
            <a:ext cx="53879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2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25" y="566506"/>
            <a:ext cx="11214100" cy="53553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Constant Field Ionization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66" y="6319282"/>
            <a:ext cx="406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8284998" cy="4579079"/>
          </a:xfrm>
        </p:spPr>
        <p:txBody>
          <a:bodyPr>
            <a:normAutofit/>
          </a:bodyPr>
          <a:lstStyle/>
          <a:p>
            <a:pPr marL="0" indent="0"/>
            <a:endParaRPr lang="en-US" sz="3600" dirty="0"/>
          </a:p>
        </p:txBody>
      </p:sp>
      <p:pic>
        <p:nvPicPr>
          <p:cNvPr id="8" name="Picture 7" descr="A graph of energy and energy level&#10;&#10;Description automatically generated">
            <a:extLst>
              <a:ext uri="{FF2B5EF4-FFF2-40B4-BE49-F238E27FC236}">
                <a16:creationId xmlns:a16="http://schemas.microsoft.com/office/drawing/2014/main" id="{1FAEC44E-CBA4-9765-9B36-D34D1474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5" y="1397591"/>
            <a:ext cx="5623265" cy="4217450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287AEB0B-0583-A38E-1EBA-73C023C4D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812" y="1397591"/>
            <a:ext cx="5623267" cy="4217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D6F498-C3A7-C61B-DAA2-748BA51CE1A6}"/>
              </a:ext>
            </a:extLst>
          </p:cNvPr>
          <p:cNvSpPr txBox="1"/>
          <p:nvPr/>
        </p:nvSpPr>
        <p:spPr>
          <a:xfrm>
            <a:off x="4209437" y="6181674"/>
            <a:ext cx="377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TW/</a:t>
            </a:r>
            <a:r>
              <a:rPr lang="en-US" dirty="0" err="1">
                <a:solidFill>
                  <a:schemeClr val="bg1"/>
                </a:solidFill>
              </a:rPr>
              <a:t>cm^2</a:t>
            </a:r>
            <a:r>
              <a:rPr lang="en-US" dirty="0">
                <a:solidFill>
                  <a:schemeClr val="bg1"/>
                </a:solidFill>
              </a:rPr>
              <a:t> Constant Laser at Argon</a:t>
            </a:r>
          </a:p>
        </p:txBody>
      </p:sp>
    </p:spTree>
    <p:extLst>
      <p:ext uri="{BB962C8B-B14F-4D97-AF65-F5344CB8AC3E}">
        <p14:creationId xmlns:p14="http://schemas.microsoft.com/office/powerpoint/2010/main" val="415695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AAFBECE-BC70-807F-5A5D-063F7AE1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/>
          <a:lstStyle/>
          <a:p>
            <a:r>
              <a:rPr lang="en-US" dirty="0"/>
              <a:t>Probability of Ionization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66" y="6315074"/>
            <a:ext cx="406400" cy="3683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7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6FAD1C-F7D0-C13D-6434-E61570E6B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37043"/>
            <a:ext cx="4211761" cy="398391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Can calculate probability  through finding area of ionized </a:t>
            </a:r>
            <a:r>
              <a:rPr lang="en-US" sz="3600" dirty="0" err="1"/>
              <a:t>wavepacket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Compare to </a:t>
            </a:r>
            <a:r>
              <a:rPr lang="en-US" sz="3600" dirty="0" err="1"/>
              <a:t>Ammosov-Delone-Krainov</a:t>
            </a:r>
            <a:r>
              <a:rPr lang="en-US" sz="3600" dirty="0"/>
              <a:t>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BE809-316A-959F-0FF7-82C7F3926078}"/>
              </a:ext>
            </a:extLst>
          </p:cNvPr>
          <p:cNvSpPr txBox="1"/>
          <p:nvPr/>
        </p:nvSpPr>
        <p:spPr>
          <a:xfrm>
            <a:off x="5943036" y="5786471"/>
            <a:ext cx="504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at Ground State Electron in Helium Atom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12382-8B39-98A4-6BB5-3CC7459D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53" y="98783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4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AAFBECE-BC70-807F-5A5D-063F7AE1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/>
          <a:lstStyle/>
          <a:p>
            <a:r>
              <a:rPr lang="en-US" dirty="0"/>
              <a:t>Ionization from Laser Pulse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0166" y="6315075"/>
            <a:ext cx="406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8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6FAD1C-F7D0-C13D-6434-E61570E6B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A98FE-80BE-CCEA-15AD-47A9EB8AC34A}"/>
              </a:ext>
            </a:extLst>
          </p:cNvPr>
          <p:cNvSpPr txBox="1"/>
          <p:nvPr/>
        </p:nvSpPr>
        <p:spPr>
          <a:xfrm>
            <a:off x="2610507" y="6074664"/>
            <a:ext cx="688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150 TW/</a:t>
            </a:r>
            <a:r>
              <a:rPr lang="en-US" dirty="0" err="1">
                <a:solidFill>
                  <a:schemeClr val="bg1"/>
                </a:solidFill>
              </a:rPr>
              <a:t>cm^2</a:t>
            </a:r>
            <a:r>
              <a:rPr lang="en-US" dirty="0">
                <a:solidFill>
                  <a:schemeClr val="bg1"/>
                </a:solidFill>
              </a:rPr>
              <a:t> Laser @ 800 nm at Ground State Electron in Argon</a:t>
            </a:r>
          </a:p>
        </p:txBody>
      </p:sp>
      <p:pic>
        <p:nvPicPr>
          <p:cNvPr id="8" name="Picture 7" descr="A graph of energy and energy level&#10;&#10;Description automatically generated">
            <a:extLst>
              <a:ext uri="{FF2B5EF4-FFF2-40B4-BE49-F238E27FC236}">
                <a16:creationId xmlns:a16="http://schemas.microsoft.com/office/drawing/2014/main" id="{A0C3FE5D-E550-AAAB-DE05-FB1E360DD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3" y="1427822"/>
            <a:ext cx="5702498" cy="4276874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0D5D000B-E33E-E790-C743-1C7427922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771" y="1427821"/>
            <a:ext cx="5702497" cy="42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BBC3-F2B2-7A1F-AFC3-0D5AAC93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Energy Spectra of Emitted Electron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A69F5-9B88-49D0-538E-C5CBDE9C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300" y="6315074"/>
            <a:ext cx="406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8A409-50FC-692C-AB56-F7BD6B0A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9" y="1851617"/>
            <a:ext cx="5094601" cy="3631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D8764B-0C1B-E5EE-93A1-6113B1647609}"/>
              </a:ext>
            </a:extLst>
          </p:cNvPr>
          <p:cNvSpPr txBox="1"/>
          <p:nvPr/>
        </p:nvSpPr>
        <p:spPr>
          <a:xfrm>
            <a:off x="1017877" y="5660028"/>
            <a:ext cx="420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Poppins-Regular"/>
              </a:rPr>
              <a:t>Suarez, N., et al. </a:t>
            </a:r>
            <a:r>
              <a:rPr lang="en-US" b="0" i="1" dirty="0">
                <a:solidFill>
                  <a:schemeClr val="bg1"/>
                </a:solidFill>
                <a:effectLst/>
                <a:latin typeface="Poppins-Regular"/>
              </a:rPr>
              <a:t>Phys. Rev. A. (2015)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BE91E0-1B84-165B-EFE4-7259A9D63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3" y="1851617"/>
            <a:ext cx="4842394" cy="36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15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103400-4A22-4E35-B588-4C4D42638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757914-1161-4661-9696-421FD6935CDD}">
  <ds:schemaRefs>
    <ds:schemaRef ds:uri="http://purl.org/dc/elements/1.1/"/>
    <ds:schemaRef ds:uri="http://purl.org/dc/terms/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B26E0C9-B2AA-42E6-97B6-E1B7D9EAF1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blue presentation</Template>
  <TotalTime>2713</TotalTime>
  <Words>405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Cambria Math</vt:lpstr>
      <vt:lpstr>Helvetica</vt:lpstr>
      <vt:lpstr>Poppins-Regular</vt:lpstr>
      <vt:lpstr>Tahoma</vt:lpstr>
      <vt:lpstr>Times New Roman</vt:lpstr>
      <vt:lpstr>Trade Gothic LT Pro</vt:lpstr>
      <vt:lpstr>Trebuchet MS</vt:lpstr>
      <vt:lpstr>Office Theme</vt:lpstr>
      <vt:lpstr>Direct and Rescattered Electrons under Ultrafast Laser Pulses</vt:lpstr>
      <vt:lpstr>Introduction</vt:lpstr>
      <vt:lpstr>What are Direct and Rescattered Electrons?</vt:lpstr>
      <vt:lpstr>Photoelectron Spectra</vt:lpstr>
      <vt:lpstr>Modelling of Electron Wavefunction</vt:lpstr>
      <vt:lpstr>Constant Field Ionization</vt:lpstr>
      <vt:lpstr>Probability of Ionization</vt:lpstr>
      <vt:lpstr>Ionization from Laser Pulse</vt:lpstr>
      <vt:lpstr>Energy Spectra of Emitted Electron</vt:lpstr>
      <vt:lpstr>Thank you to…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 Rescattering under Ultrafast Laser Pulses</dc:title>
  <dc:creator>Jackson Diodati</dc:creator>
  <cp:lastModifiedBy>Coy, Kim</cp:lastModifiedBy>
  <cp:revision>67</cp:revision>
  <dcterms:created xsi:type="dcterms:W3CDTF">2023-08-02T14:39:26Z</dcterms:created>
  <dcterms:modified xsi:type="dcterms:W3CDTF">2023-08-08T16:13:22Z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